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453" r:id="rId2"/>
    <p:sldId id="471" r:id="rId3"/>
    <p:sldId id="472" r:id="rId4"/>
    <p:sldId id="448" r:id="rId5"/>
    <p:sldId id="449" r:id="rId6"/>
    <p:sldId id="450" r:id="rId7"/>
    <p:sldId id="451" r:id="rId8"/>
    <p:sldId id="454" r:id="rId9"/>
    <p:sldId id="455" r:id="rId10"/>
    <p:sldId id="456" r:id="rId11"/>
    <p:sldId id="457" r:id="rId12"/>
    <p:sldId id="460" r:id="rId13"/>
    <p:sldId id="458" r:id="rId14"/>
    <p:sldId id="459" r:id="rId15"/>
    <p:sldId id="461" r:id="rId16"/>
    <p:sldId id="462" r:id="rId17"/>
    <p:sldId id="463" r:id="rId18"/>
    <p:sldId id="465" r:id="rId19"/>
    <p:sldId id="466" r:id="rId20"/>
    <p:sldId id="464" r:id="rId21"/>
    <p:sldId id="467" r:id="rId22"/>
    <p:sldId id="468" r:id="rId23"/>
    <p:sldId id="469" r:id="rId24"/>
    <p:sldId id="470" r:id="rId25"/>
    <p:sldId id="452" r:id="rId26"/>
    <p:sldId id="497" r:id="rId27"/>
    <p:sldId id="474" r:id="rId28"/>
    <p:sldId id="475" r:id="rId29"/>
    <p:sldId id="476" r:id="rId30"/>
    <p:sldId id="477" r:id="rId31"/>
    <p:sldId id="478" r:id="rId32"/>
    <p:sldId id="479" r:id="rId33"/>
    <p:sldId id="480" r:id="rId34"/>
    <p:sldId id="482" r:id="rId35"/>
    <p:sldId id="483" r:id="rId36"/>
    <p:sldId id="485" r:id="rId37"/>
    <p:sldId id="522" r:id="rId38"/>
    <p:sldId id="481" r:id="rId39"/>
    <p:sldId id="486" r:id="rId40"/>
    <p:sldId id="487" r:id="rId41"/>
    <p:sldId id="488" r:id="rId42"/>
    <p:sldId id="489" r:id="rId43"/>
    <p:sldId id="490" r:id="rId44"/>
    <p:sldId id="491" r:id="rId45"/>
    <p:sldId id="492" r:id="rId46"/>
    <p:sldId id="493" r:id="rId47"/>
    <p:sldId id="494" r:id="rId48"/>
    <p:sldId id="498" r:id="rId49"/>
    <p:sldId id="499" r:id="rId50"/>
    <p:sldId id="500" r:id="rId51"/>
    <p:sldId id="501" r:id="rId52"/>
    <p:sldId id="502" r:id="rId53"/>
    <p:sldId id="503" r:id="rId54"/>
    <p:sldId id="504" r:id="rId55"/>
    <p:sldId id="505" r:id="rId56"/>
    <p:sldId id="495" r:id="rId57"/>
    <p:sldId id="506" r:id="rId58"/>
    <p:sldId id="507" r:id="rId59"/>
    <p:sldId id="508" r:id="rId60"/>
    <p:sldId id="509" r:id="rId61"/>
    <p:sldId id="510" r:id="rId62"/>
    <p:sldId id="512" r:id="rId63"/>
    <p:sldId id="513" r:id="rId64"/>
    <p:sldId id="514" r:id="rId65"/>
    <p:sldId id="515" r:id="rId66"/>
    <p:sldId id="516" r:id="rId67"/>
    <p:sldId id="517" r:id="rId68"/>
    <p:sldId id="518" r:id="rId69"/>
    <p:sldId id="511" r:id="rId70"/>
    <p:sldId id="519" r:id="rId71"/>
    <p:sldId id="520" r:id="rId72"/>
    <p:sldId id="521" r:id="rId73"/>
    <p:sldId id="523" r:id="rId74"/>
    <p:sldId id="524" r:id="rId75"/>
    <p:sldId id="525" r:id="rId76"/>
    <p:sldId id="526" r:id="rId77"/>
    <p:sldId id="527" r:id="rId78"/>
    <p:sldId id="528" r:id="rId79"/>
    <p:sldId id="529" r:id="rId80"/>
    <p:sldId id="530" r:id="rId81"/>
    <p:sldId id="531" r:id="rId82"/>
    <p:sldId id="532" r:id="rId83"/>
    <p:sldId id="496" r:id="rId84"/>
    <p:sldId id="533" r:id="rId85"/>
    <p:sldId id="534" r:id="rId86"/>
    <p:sldId id="263" r:id="rId87"/>
    <p:sldId id="264" r:id="rId88"/>
    <p:sldId id="265" r:id="rId89"/>
    <p:sldId id="278" r:id="rId90"/>
    <p:sldId id="535" r:id="rId91"/>
    <p:sldId id="538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1C69-A0CF-442E-BB10-2D22215100E4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CA31A-CAC2-4ADE-B33D-7876F70239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3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4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A7C5-D9DB-44D1-A5F4-11AC54B42FA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7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052A0A-22A8-4429-9572-A20B01B6C825}"/>
              </a:ext>
            </a:extLst>
          </p:cNvPr>
          <p:cNvSpPr/>
          <p:nvPr/>
        </p:nvSpPr>
        <p:spPr>
          <a:xfrm>
            <a:off x="2055003" y="3133534"/>
            <a:ext cx="808202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4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887BD6-8652-4724-888D-CF345C636019}"/>
              </a:ext>
            </a:extLst>
          </p:cNvPr>
          <p:cNvSpPr/>
          <p:nvPr/>
        </p:nvSpPr>
        <p:spPr>
          <a:xfrm>
            <a:off x="510780" y="416319"/>
            <a:ext cx="580556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Две единицы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453500-EEE8-4B9D-9A63-7CC80B1AB183}"/>
              </a:ext>
            </a:extLst>
          </p:cNvPr>
          <p:cNvSpPr/>
          <p:nvPr/>
        </p:nvSpPr>
        <p:spPr>
          <a:xfrm>
            <a:off x="606949" y="1198819"/>
            <a:ext cx="11105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Посчитать число последовательностей</a:t>
            </a:r>
            <a:r>
              <a:rPr lang="en-US" sz="2400" dirty="0"/>
              <a:t> </a:t>
            </a:r>
            <a:r>
              <a:rPr lang="ru-RU" sz="2400" dirty="0"/>
              <a:t>нулей и единиц длины </a:t>
            </a:r>
            <a:r>
              <a:rPr lang="en-US" sz="2400" b="1" dirty="0"/>
              <a:t>N</a:t>
            </a:r>
            <a:r>
              <a:rPr lang="ru-RU" sz="2400" dirty="0"/>
              <a:t>, в которых не встречаются две идущие подряд единицы.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65B03D0-258F-4CA0-A087-1F9AACE21F5E}"/>
              </a:ext>
            </a:extLst>
          </p:cNvPr>
          <p:cNvSpPr/>
          <p:nvPr/>
        </p:nvSpPr>
        <p:spPr>
          <a:xfrm>
            <a:off x="1583330" y="2640035"/>
            <a:ext cx="7990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K</a:t>
            </a:r>
            <a:r>
              <a:rPr lang="ru-RU" sz="3600" baseline="-25000" dirty="0"/>
              <a:t>1</a:t>
            </a:r>
            <a:r>
              <a:rPr lang="ru-RU" sz="3600" dirty="0"/>
              <a:t> = 2, K</a:t>
            </a:r>
            <a:r>
              <a:rPr lang="ru-RU" sz="3600" baseline="-25000" dirty="0"/>
              <a:t>2</a:t>
            </a:r>
            <a:r>
              <a:rPr lang="ru-RU" sz="3600" dirty="0"/>
              <a:t> = 3,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dirty="0"/>
              <a:t> =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baseline="-25000" dirty="0"/>
              <a:t> – 1</a:t>
            </a:r>
            <a:r>
              <a:rPr lang="ru-RU" sz="3600" dirty="0"/>
              <a:t> +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baseline="-25000" dirty="0"/>
              <a:t> – 2</a:t>
            </a:r>
            <a:r>
              <a:rPr lang="ru-RU" sz="3600" dirty="0"/>
              <a:t> при n &gt; 2.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F86850-2EB9-4B52-AE1A-DCFD12AD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71" y="3995476"/>
            <a:ext cx="6706263" cy="24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324054-9F08-4A24-8A6C-8C29723211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61C101-F7FB-481D-9DC8-8E5E4868071A}"/>
              </a:ext>
            </a:extLst>
          </p:cNvPr>
          <p:cNvSpPr/>
          <p:nvPr/>
        </p:nvSpPr>
        <p:spPr>
          <a:xfrm>
            <a:off x="492227" y="972853"/>
            <a:ext cx="9467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Дана последовательность целых чисел. Необходимо найти длину ее самой длинной строго возрастающей подпоследовательности.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09C980-7D08-444B-AB19-6F894E283604}"/>
              </a:ext>
            </a:extLst>
          </p:cNvPr>
          <p:cNvSpPr/>
          <p:nvPr/>
        </p:nvSpPr>
        <p:spPr>
          <a:xfrm>
            <a:off x="311998" y="1969415"/>
            <a:ext cx="3863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2, 8, 5, 9, 12, 6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4DE0B2-DA7D-475E-86DE-41DC1712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79" y="1803850"/>
            <a:ext cx="3788330" cy="8030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CE72D-C400-42B1-B5DA-70E9348EE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76" y="2633456"/>
            <a:ext cx="3788328" cy="7716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7534E-3625-48AB-8CA8-D15D59775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75" y="3452849"/>
            <a:ext cx="3788329" cy="7752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F3F577-D5EE-4A3C-A368-DAA7FAE91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474" y="4298792"/>
            <a:ext cx="3788329" cy="7752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E919C4-9DF6-4C7D-9E91-30E188ED1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009" y="5121776"/>
            <a:ext cx="3788328" cy="8067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07DC09-4B9B-4A73-BFC7-37AFAB633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009" y="5983931"/>
            <a:ext cx="3805861" cy="8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324054-9F08-4A24-8A6C-8C29723211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61C101-F7FB-481D-9DC8-8E5E4868071A}"/>
              </a:ext>
            </a:extLst>
          </p:cNvPr>
          <p:cNvSpPr/>
          <p:nvPr/>
        </p:nvSpPr>
        <p:spPr>
          <a:xfrm>
            <a:off x="492227" y="972853"/>
            <a:ext cx="43819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Дана последовательность целых чисел. Необходимо найти </a:t>
            </a:r>
            <a:r>
              <a:rPr lang="ru-RU" sz="2400" b="1" dirty="0">
                <a:solidFill>
                  <a:srgbClr val="00B050"/>
                </a:solidFill>
              </a:rPr>
              <a:t>одну из </a:t>
            </a:r>
            <a:r>
              <a:rPr lang="ru-RU" sz="2400" dirty="0"/>
              <a:t>ее самых длинных строго возрастающих </a:t>
            </a:r>
            <a:r>
              <a:rPr lang="ru-RU" sz="2400" dirty="0" err="1"/>
              <a:t>подпоследовательностей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09C980-7D08-444B-AB19-6F894E283604}"/>
              </a:ext>
            </a:extLst>
          </p:cNvPr>
          <p:cNvSpPr/>
          <p:nvPr/>
        </p:nvSpPr>
        <p:spPr>
          <a:xfrm>
            <a:off x="738718" y="3429000"/>
            <a:ext cx="3863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2, 8, 5, 9, 12, 6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C35BC9-818E-428D-84FA-2DB7B03D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33" y="887376"/>
            <a:ext cx="2896841" cy="58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09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459EAA-DA75-4EEF-B2AB-540DCFD5EFBA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58E3DA-F49C-49D6-B16A-4B93B7016B04}"/>
              </a:ext>
            </a:extLst>
          </p:cNvPr>
          <p:cNvSpPr/>
          <p:nvPr/>
        </p:nvSpPr>
        <p:spPr>
          <a:xfrm>
            <a:off x="510779" y="1099342"/>
            <a:ext cx="114082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Дано прямоугольное поле размером </a:t>
            </a:r>
            <a:r>
              <a:rPr lang="ru-RU" sz="2000" b="1" dirty="0"/>
              <a:t>n</a:t>
            </a:r>
            <a:r>
              <a:rPr lang="ru-RU" sz="2000" dirty="0"/>
              <a:t>*</a:t>
            </a:r>
            <a:r>
              <a:rPr lang="ru-RU" sz="2000" b="1" dirty="0"/>
              <a:t>m</a:t>
            </a:r>
            <a:r>
              <a:rPr lang="ru-RU" sz="2000" dirty="0"/>
              <a:t> клеток.  Можно совершать шаги длиной в одну клетку вправо или вниз. В каждой клетке записано некоторое натуральное число.  Необходимо попасть из верхней левой клетки в правую нижнюю.  Вес маршрута вычисляется как сумма чисел со всех посещенных клеток. </a:t>
            </a:r>
          </a:p>
          <a:p>
            <a:r>
              <a:rPr lang="ru-RU" sz="2000" dirty="0"/>
              <a:t>Необходимо найти маршрут с минимальным весом.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F756CA-9D69-4A5E-8B82-3B01E5FE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7" y="3101349"/>
            <a:ext cx="4619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7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CDB98D-D4F3-40F2-840F-8825B710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95" y="1343563"/>
            <a:ext cx="3723778" cy="21937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834760-8CAB-45E0-B7B7-08E31892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562"/>
            <a:ext cx="3773927" cy="21937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A94FA-2238-4031-8226-27D05B1AD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145" y="4062908"/>
            <a:ext cx="3662228" cy="21937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D24BB-851B-4599-AC20-0D73654C7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5673"/>
            <a:ext cx="3662228" cy="22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7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67614E-A24B-497D-BE74-B584BFAE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44" y="1087822"/>
            <a:ext cx="4057732" cy="2430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B92C23-DF27-453D-B722-68A51D82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25" y="1087822"/>
            <a:ext cx="4132057" cy="24306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B05BFE-51FD-4F24-AC94-1F853915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44" y="3716240"/>
            <a:ext cx="4057732" cy="23986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704CA8-C5BE-4D12-B006-84948FCF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625" y="3687415"/>
            <a:ext cx="4132057" cy="24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AA275C-A07E-4E97-898F-3CE03897D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852" y="1620673"/>
            <a:ext cx="11077299" cy="43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8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980D8-ADCA-4AFB-9DED-5CDD5F7E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19" y="1785482"/>
            <a:ext cx="6737221" cy="39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EAD655-17FA-44A5-AFC2-819F4E5C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52" y="1211854"/>
            <a:ext cx="4258910" cy="2517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67BD0-CB47-442E-80D7-C7239C93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9" y="1211854"/>
            <a:ext cx="4315855" cy="25175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99C9B-11AE-47E9-8140-D44DDBDB1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51" y="3919786"/>
            <a:ext cx="4258909" cy="24843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0A4FC5-5C1C-4693-82A9-7893FABD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089" y="3919786"/>
            <a:ext cx="4196279" cy="24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44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0EE7F-A9DB-4A1F-A9C7-C9781112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9769"/>
            <a:ext cx="5199384" cy="30584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3D7739-5D0E-4AA1-AD94-12BF99AAD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0" y="1899769"/>
            <a:ext cx="5231138" cy="30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6E91AE-EC54-4001-8298-162C13C9CF29}"/>
              </a:ext>
            </a:extLst>
          </p:cNvPr>
          <p:cNvSpPr/>
          <p:nvPr/>
        </p:nvSpPr>
        <p:spPr>
          <a:xfrm>
            <a:off x="550537" y="1199997"/>
            <a:ext cx="11264348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04800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Динамическое программирование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– способ решения сложных задач путём разбиения их на более простые подзадачи.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177E0CC-2CD6-4667-9698-B6C45643C320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24CDDA-20A7-4951-94DF-5ED806A00F5B}"/>
              </a:ext>
            </a:extLst>
          </p:cNvPr>
          <p:cNvSpPr/>
          <p:nvPr/>
        </p:nvSpPr>
        <p:spPr>
          <a:xfrm>
            <a:off x="550536" y="2219245"/>
            <a:ext cx="11201491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25805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Этот способ применим к задачам с </a:t>
            </a:r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оптимальной структурой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выглядящим как </a:t>
            </a:r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набор перекрывающихся подзадач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сложность которой меньше исходной.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74FA00-2821-47A4-BA30-EC4F125F5173}"/>
              </a:ext>
            </a:extLst>
          </p:cNvPr>
          <p:cNvSpPr/>
          <p:nvPr/>
        </p:nvSpPr>
        <p:spPr>
          <a:xfrm>
            <a:off x="550535" y="3203747"/>
            <a:ext cx="11320761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15315" algn="just">
              <a:lnSpc>
                <a:spcPts val="2160"/>
              </a:lnSpc>
              <a:spcBef>
                <a:spcPts val="212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Оптимальная подструктура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в динамическом программировании означает, что оптимальное решение подзадач меньшего размера может быть использовано для решения исходной задачи.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B05251-764E-467F-91EE-93AF560767AB}"/>
              </a:ext>
            </a:extLst>
          </p:cNvPr>
          <p:cNvSpPr/>
          <p:nvPr/>
        </p:nvSpPr>
        <p:spPr>
          <a:xfrm>
            <a:off x="550535" y="4090336"/>
            <a:ext cx="11161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Идея проста</a:t>
            </a:r>
            <a:r>
              <a:rPr lang="ru-RU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разбить сложную задачу на меньшие подзадачи, решить их и сконструировать ответ из этих подзадач для сложной задачи. Часто эти подзадачи дублируются.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4806681-5F54-4C39-A279-7282CEDD31A7}"/>
              </a:ext>
            </a:extLst>
          </p:cNvPr>
          <p:cNvSpPr/>
          <p:nvPr/>
        </p:nvSpPr>
        <p:spPr>
          <a:xfrm>
            <a:off x="550535" y="5328470"/>
            <a:ext cx="10795976" cy="927626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R="767715" algn="just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Динамическое программирование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— это когда у нас есть задача, которую непонятно как решать, и мы разбиваем ее на меньшие задачи, которые тоже непонятно как решать. (с) </a:t>
            </a:r>
            <a:r>
              <a:rPr lang="ru-RU" i="1" spc="1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А.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r>
              <a:rPr lang="ru-RU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Кумок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ru-RU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9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700D77-7024-4262-82C1-8A55B44C96F2}"/>
              </a:ext>
            </a:extLst>
          </p:cNvPr>
          <p:cNvSpPr/>
          <p:nvPr/>
        </p:nvSpPr>
        <p:spPr>
          <a:xfrm>
            <a:off x="519485" y="1114681"/>
            <a:ext cx="111530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Задача поиска последовательности, которая является подпоследовательностью нескольких последовательностей.</a:t>
            </a:r>
          </a:p>
          <a:p>
            <a:endParaRPr lang="ru-RU" sz="2800" dirty="0"/>
          </a:p>
          <a:p>
            <a:endParaRPr lang="ru-RU" sz="2800" dirty="0"/>
          </a:p>
          <a:p>
            <a:r>
              <a:rPr lang="ru-RU" sz="2800" dirty="0"/>
              <a:t>подпоследовательность != подстрока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C2388B-5131-453D-8F98-40A63E9F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121" y="3441306"/>
            <a:ext cx="32670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1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3A6BCC-9836-418A-8B67-C750A41C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3" y="1071935"/>
            <a:ext cx="2650085" cy="24318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5D26F3-F81A-480D-A239-87E5F583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58" y="1079729"/>
            <a:ext cx="2650085" cy="2431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7683B4-8DAE-4313-A059-47CAC175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04" y="1135547"/>
            <a:ext cx="2665673" cy="24474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AD0250-14FA-4AF5-82C1-35CFACC24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3" y="3770054"/>
            <a:ext cx="2665673" cy="24630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B767DC-3B58-47C7-8C5C-7AE93FB1F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63" y="3816819"/>
            <a:ext cx="2634496" cy="24162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2E09E5-8EAE-434C-BACE-7C445BD21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81" y="3824613"/>
            <a:ext cx="2634496" cy="24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7E2D4A-21E9-4B10-B3BC-D9BE2356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99" y="1210296"/>
            <a:ext cx="2685595" cy="24657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9F66A1-55E6-47A3-B61B-FDC0CDCF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034" y="1228108"/>
            <a:ext cx="2654185" cy="24500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74B1EB-94E1-4387-BCFB-70D5AAA5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99" y="3975959"/>
            <a:ext cx="2669890" cy="24657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A683E1-F19E-4DB8-8F5E-9BB1EBDAD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31" y="1204113"/>
            <a:ext cx="2669890" cy="24500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A97EBD-20BF-4B04-A73F-EE26F5C04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931" y="3975959"/>
            <a:ext cx="2685595" cy="24500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2DD2CA-C33B-4202-B9BE-433FB9F5B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034" y="3975959"/>
            <a:ext cx="2685595" cy="24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2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AFB4B8-C9F3-4A92-87F7-8AD8B20E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38" y="1476888"/>
            <a:ext cx="4968324" cy="45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00B08D-2D21-4859-B02D-0052680D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29" y="1468761"/>
            <a:ext cx="5367596" cy="49729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29D54BA-AEC7-4A68-97B9-7AB709DADE53}"/>
              </a:ext>
            </a:extLst>
          </p:cNvPr>
          <p:cNvSpPr/>
          <p:nvPr/>
        </p:nvSpPr>
        <p:spPr>
          <a:xfrm>
            <a:off x="9462406" y="1468761"/>
            <a:ext cx="24725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FF0000"/>
                </a:solidFill>
              </a:rPr>
              <a:t>xjxuu</a:t>
            </a:r>
            <a:endParaRPr lang="ru-RU" sz="4400" dirty="0">
              <a:solidFill>
                <a:srgbClr val="FF0000"/>
              </a:solidFill>
            </a:endParaRPr>
          </a:p>
          <a:p>
            <a:r>
              <a:rPr lang="ru-RU" sz="4400" dirty="0" err="1">
                <a:solidFill>
                  <a:srgbClr val="FF0000"/>
                </a:solidFill>
              </a:rPr>
              <a:t>uxxju</a:t>
            </a:r>
            <a:endParaRPr lang="ru-RU" sz="4400" dirty="0">
              <a:solidFill>
                <a:srgbClr val="FF0000"/>
              </a:solidFill>
            </a:endParaRPr>
          </a:p>
          <a:p>
            <a:r>
              <a:rPr lang="ru-RU" sz="4400" dirty="0" err="1">
                <a:solidFill>
                  <a:srgbClr val="FF0000"/>
                </a:solidFill>
              </a:rPr>
              <a:t>xju</a:t>
            </a:r>
            <a:endParaRPr lang="ru-RU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84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329FE4-304A-4433-9DAD-C06DDF8E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1" b="2702"/>
          <a:stretch/>
        </p:blipFill>
        <p:spPr>
          <a:xfrm>
            <a:off x="72715" y="336263"/>
            <a:ext cx="12046569" cy="522092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A4F6A11-6253-46FC-AD0B-21A99A7A0DBA}"/>
              </a:ext>
            </a:extLst>
          </p:cNvPr>
          <p:cNvSpPr/>
          <p:nvPr/>
        </p:nvSpPr>
        <p:spPr>
          <a:xfrm>
            <a:off x="1005122" y="5792856"/>
            <a:ext cx="9925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rgbClr val="FF0000"/>
                </a:solidFill>
              </a:rPr>
              <a:t>Какая сложность у возрастающей подпоследовательности?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725103-5635-4060-BD7E-AA92B08A3512}"/>
              </a:ext>
            </a:extLst>
          </p:cNvPr>
          <p:cNvSpPr/>
          <p:nvPr/>
        </p:nvSpPr>
        <p:spPr>
          <a:xfrm>
            <a:off x="10794588" y="5792856"/>
            <a:ext cx="965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О(</a:t>
            </a:r>
            <a:r>
              <a:rPr lang="en-US" sz="2800" b="1" dirty="0">
                <a:solidFill>
                  <a:srgbClr val="FF0000"/>
                </a:solidFill>
              </a:rPr>
              <a:t>n</a:t>
            </a:r>
            <a:r>
              <a:rPr lang="en-US" sz="2800" b="1" baseline="30000" dirty="0">
                <a:solidFill>
                  <a:srgbClr val="FF0000"/>
                </a:solidFill>
              </a:rPr>
              <a:t>2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  <a:endParaRPr lang="ru-R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6CEBBC-98AA-442B-A08C-08E7F6D4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96" y="1539936"/>
            <a:ext cx="9455636" cy="24448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EEA41-98FC-439E-9F0F-B24C17B8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164135"/>
            <a:ext cx="9912859" cy="9017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08192F-ACB6-4A6E-9C89-9E16F0A1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40" y="4319157"/>
            <a:ext cx="9931910" cy="11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BD5BAB6-D0B7-4581-BA52-B1E4313A2243}"/>
              </a:ext>
            </a:extLst>
          </p:cNvPr>
          <p:cNvGrpSpPr/>
          <p:nvPr/>
        </p:nvGrpSpPr>
        <p:grpSpPr>
          <a:xfrm>
            <a:off x="538242" y="442452"/>
            <a:ext cx="10619969" cy="5866908"/>
            <a:chOff x="786015" y="991092"/>
            <a:chExt cx="10619969" cy="5866908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925C7BAE-7C2B-4CC1-ABBE-C648DDF23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451"/>
            <a:stretch/>
          </p:blipFill>
          <p:spPr>
            <a:xfrm>
              <a:off x="786015" y="991092"/>
              <a:ext cx="10619969" cy="5866908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C2AD076-F64F-46E0-A8F5-B9316EC42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455" y="3761329"/>
              <a:ext cx="592820" cy="592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020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D182BF-9A48-404A-AE06-57B263D88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89"/>
          <a:stretch/>
        </p:blipFill>
        <p:spPr>
          <a:xfrm>
            <a:off x="836850" y="348061"/>
            <a:ext cx="10518299" cy="59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EF6E5B-CFBF-4892-A065-5FD48B48A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5"/>
          <a:stretch/>
        </p:blipFill>
        <p:spPr>
          <a:xfrm>
            <a:off x="899899" y="365759"/>
            <a:ext cx="10510190" cy="59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DD2FCA-1B52-4D5C-A275-46EDAC3E691C}"/>
              </a:ext>
            </a:extLst>
          </p:cNvPr>
          <p:cNvSpPr/>
          <p:nvPr/>
        </p:nvSpPr>
        <p:spPr>
          <a:xfrm>
            <a:off x="678511" y="973815"/>
            <a:ext cx="10986053" cy="346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95"/>
              </a:lnSpc>
              <a:spcBef>
                <a:spcPts val="364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Чтобы успешно решить задачу динамикой нужно: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1) Состояние динамики: параметр(ы), однозначно задающие подзадачу.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2) Значения начальных состояний.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3) Переходы между состояниями: формула пересчёта.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4)Порядок пересчёта.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Положение ответа на задачу: иногда это сумма или, например, максимум из значений нескольких состояний.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83E227-F9C7-4764-9239-6E610327DB85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E02A8F-992C-4938-99C1-4636331A0EAD}"/>
              </a:ext>
            </a:extLst>
          </p:cNvPr>
          <p:cNvSpPr/>
          <p:nvPr/>
        </p:nvSpPr>
        <p:spPr>
          <a:xfrm>
            <a:off x="678510" y="4743927"/>
            <a:ext cx="11208689" cy="149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95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Мемоизация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(запоминание, от англ. </a:t>
            </a:r>
            <a:r>
              <a:rPr lang="ru-RU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memoization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(англ.) в программировании)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ts val="215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сохранение результатов выполнения функций для предотвращения повторных вычислений. Это один из способов оптимизации, применяемый для увеличения скорости выполнения компьютерных программ. Перед вызовом функции проверяется, вызывалась </a:t>
            </a:r>
            <a:r>
              <a:rPr lang="ru-RU" spc="5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ли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функция ранее: если не вызывалась, функция вызывается и результат её выполнения сохраняется; если вызывалась, используется сохранённый результат.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4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A7EBAA-89F4-4798-959D-1F97A847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5"/>
          <a:stretch/>
        </p:blipFill>
        <p:spPr>
          <a:xfrm>
            <a:off x="773082" y="418854"/>
            <a:ext cx="10492451" cy="6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F5FC34-6829-4F49-9449-409A5A221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/>
          <a:stretch/>
        </p:blipFill>
        <p:spPr>
          <a:xfrm>
            <a:off x="895658" y="386407"/>
            <a:ext cx="10483273" cy="60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8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85DB6D-D975-47FE-9144-9A0DCDC30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3"/>
          <a:stretch/>
        </p:blipFill>
        <p:spPr>
          <a:xfrm>
            <a:off x="913659" y="398206"/>
            <a:ext cx="10529863" cy="60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27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A4F7FB-D10E-4E1A-8412-B393D4A14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5"/>
          <a:stretch/>
        </p:blipFill>
        <p:spPr>
          <a:xfrm>
            <a:off x="896039" y="365759"/>
            <a:ext cx="10517909" cy="6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76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97570D-5CAD-4509-8C64-30485D8E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9" y="152231"/>
            <a:ext cx="11525842" cy="65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43372E7-EDD0-4750-9F46-1F775A4EA193}"/>
              </a:ext>
            </a:extLst>
          </p:cNvPr>
          <p:cNvGrpSpPr/>
          <p:nvPr/>
        </p:nvGrpSpPr>
        <p:grpSpPr>
          <a:xfrm>
            <a:off x="314028" y="149056"/>
            <a:ext cx="11563944" cy="6559887"/>
            <a:chOff x="314028" y="149056"/>
            <a:chExt cx="11563944" cy="6559887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FA29164-A8F2-45E1-8FA0-1556B23A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028" y="149056"/>
              <a:ext cx="11563944" cy="6559887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7D0F5BD-316B-437D-99FF-B5D071F9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081" y="2189832"/>
              <a:ext cx="660023" cy="64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30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9FAA51-1305-425C-94FB-47FCB364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" y="2328985"/>
            <a:ext cx="11608397" cy="198765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2E7437-2C05-4154-9777-ED9C6CC3424E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88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8B9883-727D-416E-92F9-2939AD300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2"/>
          <a:stretch/>
        </p:blipFill>
        <p:spPr>
          <a:xfrm>
            <a:off x="2376151" y="1682765"/>
            <a:ext cx="4365937" cy="4633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8CE9F-5521-42DC-8097-E2BC3B376795}"/>
              </a:ext>
            </a:extLst>
          </p:cNvPr>
          <p:cNvSpPr txBox="1"/>
          <p:nvPr/>
        </p:nvSpPr>
        <p:spPr>
          <a:xfrm>
            <a:off x="6439437" y="131343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</a:t>
            </a:r>
            <a:r>
              <a:rPr lang="ru-RU" dirty="0"/>
              <a:t>ступенек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4122-46FE-4576-8604-5C8FD19A4909}"/>
              </a:ext>
            </a:extLst>
          </p:cNvPr>
          <p:cNvSpPr txBox="1"/>
          <p:nvPr/>
        </p:nvSpPr>
        <p:spPr>
          <a:xfrm>
            <a:off x="314709" y="153194"/>
            <a:ext cx="11562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Задача. Лягушка может прыгать по ступенькам вверх на следующую или через одну ступеньку. Сколько существует вариантов пути для </a:t>
            </a:r>
            <a:r>
              <a:rPr lang="en-US" sz="2400" dirty="0"/>
              <a:t>N </a:t>
            </a:r>
            <a:r>
              <a:rPr lang="ru-RU" sz="2400" dirty="0"/>
              <a:t>ступенек?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D7FB7-36BE-400B-BC5C-D857D270B539}"/>
              </a:ext>
            </a:extLst>
          </p:cNvPr>
          <p:cNvSpPr txBox="1"/>
          <p:nvPr/>
        </p:nvSpPr>
        <p:spPr>
          <a:xfrm>
            <a:off x="7512677" y="2075245"/>
            <a:ext cx="251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 ступенька – 1 вариант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CD7C2-80AC-445F-980A-AA1F0DCD1E5D}"/>
              </a:ext>
            </a:extLst>
          </p:cNvPr>
          <p:cNvSpPr txBox="1"/>
          <p:nvPr/>
        </p:nvSpPr>
        <p:spPr>
          <a:xfrm>
            <a:off x="7512677" y="246772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 ступеньки – 2 варианта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92BFF-41A1-4805-9C4D-9CF438855909}"/>
              </a:ext>
            </a:extLst>
          </p:cNvPr>
          <p:cNvSpPr txBox="1"/>
          <p:nvPr/>
        </p:nvSpPr>
        <p:spPr>
          <a:xfrm>
            <a:off x="7512677" y="286020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 ступеньки – 3 варианта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F6D22-B45F-45DC-951B-C2CA6F8DB71C}"/>
              </a:ext>
            </a:extLst>
          </p:cNvPr>
          <p:cNvSpPr txBox="1"/>
          <p:nvPr/>
        </p:nvSpPr>
        <p:spPr>
          <a:xfrm>
            <a:off x="7512677" y="322953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 ступеньки – 5 варианта</a:t>
            </a:r>
          </a:p>
        </p:txBody>
      </p:sp>
      <p:pic>
        <p:nvPicPr>
          <p:cNvPr id="1026" name="Picture 2" descr="Лягушка мультяшная картинки - 82 фото - картинки и рисунки: скачать  бесплатно">
            <a:extLst>
              <a:ext uri="{FF2B5EF4-FFF2-40B4-BE49-F238E27FC236}">
                <a16:creationId xmlns:a16="http://schemas.microsoft.com/office/drawing/2014/main" id="{A10F478A-9A69-4E3E-9D33-C46A89C5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72" y="4847136"/>
            <a:ext cx="1451780" cy="151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4ED4CF-704F-4BEA-9AC7-271F014250AE}"/>
              </a:ext>
            </a:extLst>
          </p:cNvPr>
          <p:cNvSpPr txBox="1"/>
          <p:nvPr/>
        </p:nvSpPr>
        <p:spPr>
          <a:xfrm>
            <a:off x="7625826" y="3638138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F(N-2)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B3FE-E8D0-4FB4-A3C2-63015797EE18}"/>
              </a:ext>
            </a:extLst>
          </p:cNvPr>
          <p:cNvSpPr txBox="1"/>
          <p:nvPr/>
        </p:nvSpPr>
        <p:spPr>
          <a:xfrm>
            <a:off x="7188809" y="4029524"/>
            <a:ext cx="459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Лягушка может прыгать на следующую, через одну и через 2 ступеньки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0774D-5D10-4BA0-816B-FED5038C83FB}"/>
              </a:ext>
            </a:extLst>
          </p:cNvPr>
          <p:cNvSpPr txBox="1"/>
          <p:nvPr/>
        </p:nvSpPr>
        <p:spPr>
          <a:xfrm>
            <a:off x="7625825" y="4695167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F(N-2)</a:t>
            </a:r>
            <a:r>
              <a:rPr lang="ru-RU" b="1" dirty="0">
                <a:solidFill>
                  <a:srgbClr val="FF0000"/>
                </a:solidFill>
              </a:rPr>
              <a:t> + </a:t>
            </a:r>
            <a:r>
              <a:rPr lang="en-US" b="1" dirty="0">
                <a:solidFill>
                  <a:srgbClr val="FF0000"/>
                </a:solidFill>
              </a:rPr>
              <a:t>F(N-3)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A9237-2044-4EAF-B008-A35FB89B104F}"/>
              </a:ext>
            </a:extLst>
          </p:cNvPr>
          <p:cNvSpPr txBox="1"/>
          <p:nvPr/>
        </p:nvSpPr>
        <p:spPr>
          <a:xfrm>
            <a:off x="7188809" y="5101386"/>
            <a:ext cx="459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Лягушка может прыгать </a:t>
            </a:r>
            <a:r>
              <a:rPr lang="en-US" b="1" i="1" dirty="0"/>
              <a:t>K</a:t>
            </a:r>
            <a:r>
              <a:rPr lang="en-US" dirty="0"/>
              <a:t> </a:t>
            </a:r>
            <a:r>
              <a:rPr lang="ru-RU" dirty="0"/>
              <a:t>ступенек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BDF4B-B4BF-4CB3-A1CB-7718472D82F8}"/>
              </a:ext>
            </a:extLst>
          </p:cNvPr>
          <p:cNvSpPr txBox="1"/>
          <p:nvPr/>
        </p:nvSpPr>
        <p:spPr>
          <a:xfrm>
            <a:off x="7669053" y="5504477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</a:t>
            </a:r>
            <a:r>
              <a:rPr lang="ru-RU" b="1" dirty="0">
                <a:solidFill>
                  <a:srgbClr val="FF0000"/>
                </a:solidFill>
              </a:rPr>
              <a:t>… + </a:t>
            </a: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>
                <a:solidFill>
                  <a:srgbClr val="FF0000"/>
                </a:solidFill>
              </a:rPr>
              <a:t>(N-(K-1)) </a:t>
            </a:r>
            <a:r>
              <a:rPr lang="en-US" b="1" dirty="0">
                <a:solidFill>
                  <a:srgbClr val="FF0000"/>
                </a:solidFill>
              </a:rPr>
              <a:t>+ F(N-K)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4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B55CB7-9E9D-43A6-A093-22A8007D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8" y="1120656"/>
            <a:ext cx="11551244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28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487836-AC31-43B1-8932-216EF3B2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68" y="2644734"/>
            <a:ext cx="7074264" cy="156853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B0F55D-A3F2-437F-B0EE-66896F06C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00" y="5833359"/>
            <a:ext cx="2711589" cy="6540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AD5222-B977-445E-81D8-CE4AC4FCA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306" y="1203286"/>
            <a:ext cx="3829247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438369-0862-45A4-805A-F52D4083BF70}"/>
              </a:ext>
            </a:extLst>
          </p:cNvPr>
          <p:cNvSpPr/>
          <p:nvPr/>
        </p:nvSpPr>
        <p:spPr>
          <a:xfrm>
            <a:off x="713737" y="1097482"/>
            <a:ext cx="4156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программирование == оптимизация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3A05BC-F1B5-41B3-9E7F-E4AC0EADC213}"/>
              </a:ext>
            </a:extLst>
          </p:cNvPr>
          <p:cNvSpPr/>
          <p:nvPr/>
        </p:nvSpPr>
        <p:spPr>
          <a:xfrm>
            <a:off x="713737" y="2072729"/>
            <a:ext cx="92412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• Фибоначчи;</a:t>
            </a:r>
          </a:p>
          <a:p>
            <a:r>
              <a:rPr lang="ru-RU" sz="2800" dirty="0"/>
              <a:t>• две единицы подряд;</a:t>
            </a:r>
          </a:p>
          <a:p>
            <a:r>
              <a:rPr lang="ru-RU" sz="2800" dirty="0"/>
              <a:t>• самая длинная возрастающая подпоследовательность</a:t>
            </a:r>
          </a:p>
          <a:p>
            <a:r>
              <a:rPr lang="ru-RU" sz="2800" dirty="0"/>
              <a:t>• поиск пути в лабиринте;</a:t>
            </a:r>
          </a:p>
          <a:p>
            <a:r>
              <a:rPr lang="ru-RU" sz="2800" dirty="0"/>
              <a:t>• поиск наибольшей общей подпоследовательности;</a:t>
            </a:r>
          </a:p>
          <a:p>
            <a:r>
              <a:rPr lang="ru-RU" sz="2800" dirty="0"/>
              <a:t>• набрать точную сумму из набора чисел (2.5 способа).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ACB5D6-F0B4-427F-8970-853A5884A96B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85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02D41F-37C5-4574-97F2-4549BACB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0" y="904745"/>
            <a:ext cx="11068619" cy="50485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EE006A-1639-4C3F-90D3-E335B5F0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00" y="5833359"/>
            <a:ext cx="2711589" cy="6540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33DF19-3BFB-4694-8ACE-C131D5CA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959" y="14937"/>
            <a:ext cx="3829247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93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A89827-DDA5-46CD-9EB9-DC309B9F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5" y="64553"/>
            <a:ext cx="10979714" cy="20448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F80B23-4867-43EE-B420-62B420C6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5" y="4002976"/>
            <a:ext cx="3130711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4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BD9F35-41FB-4C97-845D-A6F17FF4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0" y="1123831"/>
            <a:ext cx="11856059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9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A648125-8EF5-47E2-A511-49B52D071F38}"/>
              </a:ext>
            </a:extLst>
          </p:cNvPr>
          <p:cNvGrpSpPr/>
          <p:nvPr/>
        </p:nvGrpSpPr>
        <p:grpSpPr>
          <a:xfrm>
            <a:off x="66365" y="1330217"/>
            <a:ext cx="12059270" cy="4197566"/>
            <a:chOff x="66365" y="1330217"/>
            <a:chExt cx="12059270" cy="4197566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9AF70E8-FE93-48D7-9B10-3263D2F6F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5" y="1330217"/>
              <a:ext cx="12059270" cy="419756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DF5C1EB8-9716-4423-AD92-7212D019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8608" y="2450305"/>
              <a:ext cx="2883048" cy="64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44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7323A-27DC-4EB5-9F55-A69A157ECAD2}"/>
              </a:ext>
            </a:extLst>
          </p:cNvPr>
          <p:cNvGrpSpPr/>
          <p:nvPr/>
        </p:nvGrpSpPr>
        <p:grpSpPr>
          <a:xfrm>
            <a:off x="129868" y="491974"/>
            <a:ext cx="11932263" cy="5874052"/>
            <a:chOff x="129868" y="491974"/>
            <a:chExt cx="11932263" cy="587405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0204B19-3EE3-4A2E-9457-61C55D9BC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68" y="491974"/>
              <a:ext cx="11932263" cy="5874052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9D16773-4FE1-440E-A4CB-D40F39252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340"/>
            <a:stretch/>
          </p:blipFill>
          <p:spPr>
            <a:xfrm>
              <a:off x="9669351" y="2677693"/>
              <a:ext cx="711237" cy="690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918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14AAC1-5E35-4C21-AAB1-C64905C2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41" y="0"/>
            <a:ext cx="983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05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CC064D6-FEB9-4DDF-A6E8-90AADDD2787F}"/>
              </a:ext>
            </a:extLst>
          </p:cNvPr>
          <p:cNvGrpSpPr/>
          <p:nvPr/>
        </p:nvGrpSpPr>
        <p:grpSpPr>
          <a:xfrm>
            <a:off x="453735" y="319806"/>
            <a:ext cx="11284530" cy="5073911"/>
            <a:chOff x="453735" y="319806"/>
            <a:chExt cx="11284530" cy="5073911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B006E721-5FC2-4610-866F-460F78FA6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735" y="319806"/>
              <a:ext cx="11284530" cy="5073911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3D310AC-98EA-45B2-BDB8-F51847ADDE19}"/>
                </a:ext>
              </a:extLst>
            </p:cNvPr>
            <p:cNvSpPr/>
            <p:nvPr/>
          </p:nvSpPr>
          <p:spPr>
            <a:xfrm>
              <a:off x="6442095" y="3622204"/>
              <a:ext cx="584037" cy="536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67FB07-577E-425A-906E-C7AC5C2A3782}"/>
              </a:ext>
            </a:extLst>
          </p:cNvPr>
          <p:cNvSpPr txBox="1"/>
          <p:nvPr/>
        </p:nvSpPr>
        <p:spPr>
          <a:xfrm>
            <a:off x="790513" y="5793166"/>
            <a:ext cx="6112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Чему равно время работы алгоритма?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B887D-BEF0-4332-A1E0-E17B5062B6B6}"/>
              </a:ext>
            </a:extLst>
          </p:cNvPr>
          <p:cNvSpPr txBox="1"/>
          <p:nvPr/>
        </p:nvSpPr>
        <p:spPr>
          <a:xfrm>
            <a:off x="6983852" y="579316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О (</a:t>
            </a:r>
            <a:r>
              <a:rPr lang="en-US" sz="2800" dirty="0"/>
              <a:t>nm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46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B72DFF-77FE-4B16-B882-FD6AC697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04" y="0"/>
            <a:ext cx="650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6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443369-B34C-414B-A260-EBB99202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57" y="0"/>
            <a:ext cx="6323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6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3C0FA0A-302E-4799-934D-6D33AFD80C5D}"/>
              </a:ext>
            </a:extLst>
          </p:cNvPr>
          <p:cNvGrpSpPr/>
          <p:nvPr/>
        </p:nvGrpSpPr>
        <p:grpSpPr>
          <a:xfrm>
            <a:off x="2879103" y="0"/>
            <a:ext cx="6433793" cy="6858000"/>
            <a:chOff x="2879103" y="0"/>
            <a:chExt cx="6433793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11D3589D-F345-4350-A9E9-F21E5E25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9103" y="0"/>
              <a:ext cx="6433793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926641E-1156-4156-B606-54F099FD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2663" y="430587"/>
              <a:ext cx="232582" cy="25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4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F06602-79B9-4B12-81D9-B8A54F92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4" y="1047750"/>
            <a:ext cx="11077155" cy="49231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93B7842-7A2C-4FF3-827C-D942D64EA069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649F9B4-4CEF-4EC9-9D83-644A4747A2C3}"/>
              </a:ext>
            </a:extLst>
          </p:cNvPr>
          <p:cNvSpPr/>
          <p:nvPr/>
        </p:nvSpPr>
        <p:spPr>
          <a:xfrm>
            <a:off x="550537" y="198762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/>
              <a:t>• рекурсия;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23111-77FD-4D55-B44A-B02BEDDAE86C}"/>
              </a:ext>
            </a:extLst>
          </p:cNvPr>
          <p:cNvSpPr/>
          <p:nvPr/>
        </p:nvSpPr>
        <p:spPr>
          <a:xfrm>
            <a:off x="550537" y="2619840"/>
            <a:ext cx="5016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• массив (полная </a:t>
            </a:r>
            <a:r>
              <a:rPr lang="ru-RU" sz="2800" dirty="0" err="1"/>
              <a:t>мемоизация</a:t>
            </a:r>
            <a:r>
              <a:rPr lang="ru-RU" sz="2800" dirty="0"/>
              <a:t>);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833320-8287-4761-9CC0-4C3E33A6F9B3}"/>
              </a:ext>
            </a:extLst>
          </p:cNvPr>
          <p:cNvSpPr/>
          <p:nvPr/>
        </p:nvSpPr>
        <p:spPr>
          <a:xfrm>
            <a:off x="550537" y="3252059"/>
            <a:ext cx="6927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• три переменные (частичная </a:t>
            </a:r>
            <a:r>
              <a:rPr lang="ru-RU" sz="2800" dirty="0" err="1"/>
              <a:t>мемоизация</a:t>
            </a:r>
            <a:r>
              <a:rPr lang="ru-RU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199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421F717-8238-404E-913B-0ACA247B8644}"/>
              </a:ext>
            </a:extLst>
          </p:cNvPr>
          <p:cNvGrpSpPr/>
          <p:nvPr/>
        </p:nvGrpSpPr>
        <p:grpSpPr>
          <a:xfrm>
            <a:off x="2918204" y="0"/>
            <a:ext cx="6311735" cy="6858000"/>
            <a:chOff x="2918204" y="0"/>
            <a:chExt cx="631173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28543052-663E-45AB-AD0B-89F759BB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8204" y="0"/>
              <a:ext cx="6311735" cy="6858000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34D932B-CC44-4685-AB7D-530B5A9D7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9917" y="1165324"/>
              <a:ext cx="538165" cy="5503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5B540B-F3B2-42C4-8103-8C9F71D18DDF}"/>
              </a:ext>
            </a:extLst>
          </p:cNvPr>
          <p:cNvSpPr txBox="1"/>
          <p:nvPr/>
        </p:nvSpPr>
        <p:spPr>
          <a:xfrm>
            <a:off x="9944100" y="1473200"/>
            <a:ext cx="819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- D</a:t>
            </a:r>
          </a:p>
          <a:p>
            <a:r>
              <a:rPr lang="en-US" sz="4000" dirty="0"/>
              <a:t>ED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2462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AC210E1-CBAB-4D08-9D70-14B223D36EDE}"/>
              </a:ext>
            </a:extLst>
          </p:cNvPr>
          <p:cNvGrpSpPr/>
          <p:nvPr/>
        </p:nvGrpSpPr>
        <p:grpSpPr>
          <a:xfrm>
            <a:off x="2975521" y="0"/>
            <a:ext cx="6240957" cy="6858000"/>
            <a:chOff x="2975521" y="0"/>
            <a:chExt cx="624095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5A7F26D-5812-4B3E-9113-B8825853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5521" y="0"/>
              <a:ext cx="624095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5CBD881-A471-4D27-B22D-49B88337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501" y="1706011"/>
              <a:ext cx="255066" cy="84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483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55D718B-7D08-4A8E-9911-E9F1E079BB1A}"/>
              </a:ext>
            </a:extLst>
          </p:cNvPr>
          <p:cNvGrpSpPr/>
          <p:nvPr/>
        </p:nvGrpSpPr>
        <p:grpSpPr>
          <a:xfrm>
            <a:off x="2958703" y="0"/>
            <a:ext cx="6274594" cy="6858000"/>
            <a:chOff x="2958703" y="0"/>
            <a:chExt cx="6274594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8E84FF34-B228-4DED-9CE3-3BDC4006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703" y="0"/>
              <a:ext cx="6274594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17285BB-A243-47A6-A1FC-25D6E446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501" y="1663678"/>
              <a:ext cx="255066" cy="84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799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135D7B9-D40C-40E3-AB4B-1703AFDD0E5C}"/>
              </a:ext>
            </a:extLst>
          </p:cNvPr>
          <p:cNvGrpSpPr/>
          <p:nvPr/>
        </p:nvGrpSpPr>
        <p:grpSpPr>
          <a:xfrm>
            <a:off x="1334542" y="0"/>
            <a:ext cx="9522916" cy="6858000"/>
            <a:chOff x="1334542" y="0"/>
            <a:chExt cx="9522916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A658BBF-B6CA-4A8B-B3EC-A69A6A88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542" y="0"/>
              <a:ext cx="9522916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1657FC3A-F495-436D-AC02-1D9BA7AAF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9051" y="6356338"/>
              <a:ext cx="790599" cy="381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832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9435887-A8B4-45C1-A099-80F882A982E9}"/>
              </a:ext>
            </a:extLst>
          </p:cNvPr>
          <p:cNvGrpSpPr/>
          <p:nvPr/>
        </p:nvGrpSpPr>
        <p:grpSpPr>
          <a:xfrm>
            <a:off x="1728687" y="0"/>
            <a:ext cx="8734625" cy="6858000"/>
            <a:chOff x="1728687" y="0"/>
            <a:chExt cx="873462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FA83711-E245-489D-9839-98947E3F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687" y="0"/>
              <a:ext cx="873462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7B87F8B-8571-45B3-AC1B-A7DEFE01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542" y="2974966"/>
              <a:ext cx="292115" cy="34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792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E429548-4F07-44BE-8954-A82D028182C0}"/>
              </a:ext>
            </a:extLst>
          </p:cNvPr>
          <p:cNvGrpSpPr/>
          <p:nvPr/>
        </p:nvGrpSpPr>
        <p:grpSpPr>
          <a:xfrm>
            <a:off x="1821256" y="0"/>
            <a:ext cx="8549487" cy="6858000"/>
            <a:chOff x="1821256" y="0"/>
            <a:chExt cx="854948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C3CDD25-CA1B-47AB-B911-4FA126E08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1256" y="0"/>
              <a:ext cx="854948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D5E0BA8-52CD-46D4-A473-E0DA46680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16489"/>
            <a:stretch/>
          </p:blipFill>
          <p:spPr>
            <a:xfrm>
              <a:off x="5846206" y="4563885"/>
              <a:ext cx="208605" cy="463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581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7B9F2A4-F355-4DB6-A2D8-8A44DB62C791}"/>
              </a:ext>
            </a:extLst>
          </p:cNvPr>
          <p:cNvGrpSpPr/>
          <p:nvPr/>
        </p:nvGrpSpPr>
        <p:grpSpPr>
          <a:xfrm>
            <a:off x="1765384" y="0"/>
            <a:ext cx="8661231" cy="6858000"/>
            <a:chOff x="1765384" y="0"/>
            <a:chExt cx="8661231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EB5245DC-8F44-46EF-A905-F226CB2C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384" y="0"/>
              <a:ext cx="8661231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41434556-27A2-4CEB-AB18-E6AC18FAF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316" y="4149713"/>
              <a:ext cx="193684" cy="457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411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7DDAAE-9023-4816-98E2-057D7428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18874"/>
            <a:ext cx="11030517" cy="68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3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95477B-C776-4921-84F9-B9E6ADE191D3}"/>
              </a:ext>
            </a:extLst>
          </p:cNvPr>
          <p:cNvGrpSpPr/>
          <p:nvPr/>
        </p:nvGrpSpPr>
        <p:grpSpPr>
          <a:xfrm>
            <a:off x="847455" y="320515"/>
            <a:ext cx="10497089" cy="6216970"/>
            <a:chOff x="847455" y="320515"/>
            <a:chExt cx="10497089" cy="621697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5994F48-1155-4C27-B557-CDFD7FDF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55" y="320515"/>
              <a:ext cx="10497089" cy="6216970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1528EDD-5207-4D84-9F4B-59F15DFC3728}"/>
                </a:ext>
              </a:extLst>
            </p:cNvPr>
            <p:cNvSpPr/>
            <p:nvPr/>
          </p:nvSpPr>
          <p:spPr>
            <a:xfrm>
              <a:off x="10622604" y="4876800"/>
              <a:ext cx="667966" cy="629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12026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C105080-D441-4A80-97D8-962A09C898B7}"/>
              </a:ext>
            </a:extLst>
          </p:cNvPr>
          <p:cNvGrpSpPr/>
          <p:nvPr/>
        </p:nvGrpSpPr>
        <p:grpSpPr>
          <a:xfrm>
            <a:off x="585895" y="0"/>
            <a:ext cx="9606455" cy="6858000"/>
            <a:chOff x="1292772" y="0"/>
            <a:chExt cx="960645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223CD065-9E46-4703-A29A-2EEE912C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772" y="0"/>
              <a:ext cx="960645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390D30C-F19F-440E-83D6-CC3D9FFE6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464" y="1848851"/>
              <a:ext cx="552478" cy="51437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C732D9-1040-46B9-AED6-5E3FBE55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50" y="4555788"/>
            <a:ext cx="15113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6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694B33-ADAD-4265-B046-5687773A6F59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45C5AC-BBB1-430F-B43D-E674AA7F20FB}"/>
              </a:ext>
            </a:extLst>
          </p:cNvPr>
          <p:cNvSpPr/>
          <p:nvPr/>
        </p:nvSpPr>
        <p:spPr>
          <a:xfrm>
            <a:off x="5383470" y="835870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РЕКУРСИЯ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629950-07F2-4F0A-9C3C-9087FD771F7B}"/>
              </a:ext>
            </a:extLst>
          </p:cNvPr>
          <p:cNvSpPr/>
          <p:nvPr/>
        </p:nvSpPr>
        <p:spPr>
          <a:xfrm>
            <a:off x="557422" y="308251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F(</a:t>
            </a:r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n)</a:t>
            </a:r>
          </a:p>
          <a:p>
            <a:r>
              <a:rPr lang="ru-RU" sz="2400" dirty="0"/>
              <a:t>{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if</a:t>
            </a:r>
            <a:r>
              <a:rPr lang="ru-RU" sz="2400" dirty="0"/>
              <a:t> (n == 0) </a:t>
            </a:r>
            <a:r>
              <a:rPr lang="ru-RU" sz="2400" dirty="0" err="1"/>
              <a:t>return</a:t>
            </a:r>
            <a:r>
              <a:rPr lang="ru-RU" sz="2400" dirty="0"/>
              <a:t> 0;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if</a:t>
            </a:r>
            <a:r>
              <a:rPr lang="ru-RU" sz="2400" dirty="0"/>
              <a:t> (n == 1) </a:t>
            </a:r>
            <a:r>
              <a:rPr lang="ru-RU" sz="2400" dirty="0" err="1"/>
              <a:t>return</a:t>
            </a:r>
            <a:r>
              <a:rPr lang="ru-RU" sz="2400" dirty="0"/>
              <a:t> 1;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return</a:t>
            </a:r>
            <a:r>
              <a:rPr lang="ru-RU" sz="2400" dirty="0"/>
              <a:t> F(n - 1) + F(n - 2);</a:t>
            </a:r>
          </a:p>
          <a:p>
            <a:r>
              <a:rPr lang="ru-RU" sz="2400" dirty="0"/>
              <a:t>}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21F3E-8F54-4B07-9AEF-90092E76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2" y="1709057"/>
            <a:ext cx="11077155" cy="4923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15E88D-E129-4C07-9703-6A444F166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4" r="15536"/>
          <a:stretch/>
        </p:blipFill>
        <p:spPr>
          <a:xfrm>
            <a:off x="5973535" y="2961124"/>
            <a:ext cx="5445016" cy="2812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5F36F1-953A-4D84-B12C-886715A26FE9}"/>
              </a:ext>
            </a:extLst>
          </p:cNvPr>
          <p:cNvSpPr txBox="1"/>
          <p:nvPr/>
        </p:nvSpPr>
        <p:spPr>
          <a:xfrm>
            <a:off x="8405739" y="262193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C303B-58CE-4949-8225-79E2D261FF0B}"/>
              </a:ext>
            </a:extLst>
          </p:cNvPr>
          <p:cNvSpPr txBox="1"/>
          <p:nvPr/>
        </p:nvSpPr>
        <p:spPr>
          <a:xfrm>
            <a:off x="7080403" y="316622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F(N-1)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715CE-D230-4373-94C7-F86DE925E651}"/>
              </a:ext>
            </a:extLst>
          </p:cNvPr>
          <p:cNvSpPr txBox="1"/>
          <p:nvPr/>
        </p:nvSpPr>
        <p:spPr>
          <a:xfrm>
            <a:off x="9959674" y="323994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F(N-2)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8D507-9890-4063-AE61-7C4ED0B1A70E}"/>
              </a:ext>
            </a:extLst>
          </p:cNvPr>
          <p:cNvSpPr txBox="1"/>
          <p:nvPr/>
        </p:nvSpPr>
        <p:spPr>
          <a:xfrm>
            <a:off x="6015053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B1A7F-BD87-4C60-817C-198009F05FD0}"/>
              </a:ext>
            </a:extLst>
          </p:cNvPr>
          <p:cNvSpPr txBox="1"/>
          <p:nvPr/>
        </p:nvSpPr>
        <p:spPr>
          <a:xfrm>
            <a:off x="7464482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A0B44-88D9-421E-97BE-84746C9E5092}"/>
              </a:ext>
            </a:extLst>
          </p:cNvPr>
          <p:cNvSpPr txBox="1"/>
          <p:nvPr/>
        </p:nvSpPr>
        <p:spPr>
          <a:xfrm>
            <a:off x="8829010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06E51-D29B-4719-8C51-D569CC42B7FA}"/>
              </a:ext>
            </a:extLst>
          </p:cNvPr>
          <p:cNvSpPr txBox="1"/>
          <p:nvPr/>
        </p:nvSpPr>
        <p:spPr>
          <a:xfrm>
            <a:off x="10193538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B61B-090D-41A8-8485-E68871B26B85}"/>
              </a:ext>
            </a:extLst>
          </p:cNvPr>
          <p:cNvSpPr txBox="1"/>
          <p:nvPr/>
        </p:nvSpPr>
        <p:spPr>
          <a:xfrm>
            <a:off x="6739767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6EB40F-7A9B-4862-93F9-5790EB834BDC}"/>
              </a:ext>
            </a:extLst>
          </p:cNvPr>
          <p:cNvSpPr txBox="1"/>
          <p:nvPr/>
        </p:nvSpPr>
        <p:spPr>
          <a:xfrm>
            <a:off x="8147495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10EA1-3E12-49B6-8365-3EC8B161CB39}"/>
              </a:ext>
            </a:extLst>
          </p:cNvPr>
          <p:cNvSpPr txBox="1"/>
          <p:nvPr/>
        </p:nvSpPr>
        <p:spPr>
          <a:xfrm>
            <a:off x="9553724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F325F-F703-47F8-84D5-D008EEE8023C}"/>
              </a:ext>
            </a:extLst>
          </p:cNvPr>
          <p:cNvSpPr txBox="1"/>
          <p:nvPr/>
        </p:nvSpPr>
        <p:spPr>
          <a:xfrm>
            <a:off x="10907697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2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108DE4-90A2-45E4-978C-9D41D699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02" y="0"/>
            <a:ext cx="9956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48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77953E-47BB-4274-877E-4D8F77AF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97" y="0"/>
            <a:ext cx="9949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26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CC128D-87A2-435D-B54B-5A6A7DE9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56" y="0"/>
            <a:ext cx="9995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54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B0B2AA-D33F-4B2E-9690-51C3C9BE4B31}"/>
              </a:ext>
            </a:extLst>
          </p:cNvPr>
          <p:cNvGrpSpPr/>
          <p:nvPr/>
        </p:nvGrpSpPr>
        <p:grpSpPr>
          <a:xfrm>
            <a:off x="1613324" y="0"/>
            <a:ext cx="8965352" cy="6858000"/>
            <a:chOff x="1613324" y="0"/>
            <a:chExt cx="8965352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70A8857-C6F8-4277-A236-26A273854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3324" y="0"/>
              <a:ext cx="8965352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58EF7D6F-0CB1-4D84-B4E5-ED2A03EA6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8865" y="5816387"/>
              <a:ext cx="800141" cy="38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68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AED90C-70B2-4694-B7BE-56053566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9" y="409420"/>
            <a:ext cx="11513142" cy="60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90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0798E83-8876-4EF4-BFA6-032EED8BA3C8}"/>
              </a:ext>
            </a:extLst>
          </p:cNvPr>
          <p:cNvGrpSpPr/>
          <p:nvPr/>
        </p:nvGrpSpPr>
        <p:grpSpPr>
          <a:xfrm>
            <a:off x="239516" y="231551"/>
            <a:ext cx="11570295" cy="6083613"/>
            <a:chOff x="239516" y="231551"/>
            <a:chExt cx="11570295" cy="608361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674E5E5F-6157-4376-A125-6F71606E8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516" y="231551"/>
              <a:ext cx="11570295" cy="608361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1FE07C3-D51D-47EC-A25A-F322B71FF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065" y="3632255"/>
              <a:ext cx="533427" cy="514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050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53F5B7-6BD3-4773-A36B-6F77EF6F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" y="377668"/>
            <a:ext cx="11589346" cy="61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82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E8DE74-04AB-4503-B68D-C44DEDEF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" y="371318"/>
            <a:ext cx="11589346" cy="61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8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822E61-55D8-465C-BE68-607E0FA9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8" y="387193"/>
            <a:ext cx="11551244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92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91860C1-7DA7-4ADF-96BB-1114D74EBD2F}"/>
              </a:ext>
            </a:extLst>
          </p:cNvPr>
          <p:cNvGrpSpPr/>
          <p:nvPr/>
        </p:nvGrpSpPr>
        <p:grpSpPr>
          <a:xfrm>
            <a:off x="1612929" y="0"/>
            <a:ext cx="8966141" cy="6858000"/>
            <a:chOff x="1612929" y="0"/>
            <a:chExt cx="8966141" cy="6858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4E8C0F9-0007-4467-AEDB-125DD3A0C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929" y="0"/>
              <a:ext cx="8966141" cy="6858000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6482DBC-CA22-402C-AF9F-F46291314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0449" y="1957368"/>
              <a:ext cx="329408" cy="448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89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EECE4A-CE57-4CB2-8D60-EA65B379F671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882796-E909-472A-BE30-7242EF90F9FC}"/>
              </a:ext>
            </a:extLst>
          </p:cNvPr>
          <p:cNvSpPr/>
          <p:nvPr/>
        </p:nvSpPr>
        <p:spPr>
          <a:xfrm>
            <a:off x="1660880" y="15034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long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F[1000]; // (!) пределы</a:t>
            </a:r>
          </a:p>
          <a:p>
            <a:r>
              <a:rPr lang="ru-RU" sz="2400" dirty="0"/>
              <a:t>F[0] = 0, F[1] = 0;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6441E-2933-4FD8-AB08-B5EFA3623D0E}"/>
              </a:ext>
            </a:extLst>
          </p:cNvPr>
          <p:cNvSpPr/>
          <p:nvPr/>
        </p:nvSpPr>
        <p:spPr>
          <a:xfrm>
            <a:off x="4052152" y="795048"/>
            <a:ext cx="2977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МАССИВ – НИСХОДЯЩЕЕ ДП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3BB26D-3008-46D1-B683-4FADFD1E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17" y="2673615"/>
            <a:ext cx="6867525" cy="36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41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F6D160-BCF2-4D0A-A9E0-A770E1D2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14" y="0"/>
            <a:ext cx="8780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15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9DAC597-0B61-4E51-AF3F-8E2501148860}"/>
              </a:ext>
            </a:extLst>
          </p:cNvPr>
          <p:cNvGrpSpPr/>
          <p:nvPr/>
        </p:nvGrpSpPr>
        <p:grpSpPr>
          <a:xfrm>
            <a:off x="1698301" y="0"/>
            <a:ext cx="8795398" cy="6858000"/>
            <a:chOff x="1698301" y="0"/>
            <a:chExt cx="8795398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352EEEE8-59CB-4EFB-A738-C7EB64FEA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8301" y="0"/>
              <a:ext cx="8795398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55522A8A-4F88-4001-BDBF-76454842D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05"/>
            <a:stretch/>
          </p:blipFill>
          <p:spPr>
            <a:xfrm>
              <a:off x="7038660" y="3348415"/>
              <a:ext cx="581360" cy="53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25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A8A662-EA35-41CB-AD61-52C2BF2D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7" y="1561380"/>
            <a:ext cx="11602046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97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CF0662-0A2D-4D2D-950F-B3D827B4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28" y="0"/>
            <a:ext cx="8885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4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2CE9E2-8AD0-4DA7-B177-F42D7E2D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68" y="0"/>
            <a:ext cx="10509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E2A0995-4487-492C-97D6-05EF57426602}"/>
              </a:ext>
            </a:extLst>
          </p:cNvPr>
          <p:cNvGrpSpPr/>
          <p:nvPr/>
        </p:nvGrpSpPr>
        <p:grpSpPr>
          <a:xfrm>
            <a:off x="841093" y="0"/>
            <a:ext cx="10509813" cy="6858000"/>
            <a:chOff x="841093" y="0"/>
            <a:chExt cx="10509813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6D14733-A536-482C-B6DE-D6B46710A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93" y="0"/>
              <a:ext cx="10509813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3A79B084-7442-466C-B69B-BAF9B88D5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4381" y="4887966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4689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2083724-9035-4C35-B1D8-AC5C647B0F93}"/>
              </a:ext>
            </a:extLst>
          </p:cNvPr>
          <p:cNvGrpSpPr/>
          <p:nvPr/>
        </p:nvGrpSpPr>
        <p:grpSpPr>
          <a:xfrm>
            <a:off x="854198" y="0"/>
            <a:ext cx="10483604" cy="6858000"/>
            <a:chOff x="854198" y="0"/>
            <a:chExt cx="10483604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BB444FE-E3E2-49C5-A0B0-B4129581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198" y="0"/>
              <a:ext cx="10483604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E32B0DD-9914-4BC1-A8CD-B9FEE799B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3654" y="4881526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928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E16F4B8-2475-40F5-8B07-A41BECDF7646}"/>
              </a:ext>
            </a:extLst>
          </p:cNvPr>
          <p:cNvGrpSpPr/>
          <p:nvPr/>
        </p:nvGrpSpPr>
        <p:grpSpPr>
          <a:xfrm>
            <a:off x="872356" y="-70834"/>
            <a:ext cx="10447287" cy="6858000"/>
            <a:chOff x="872356" y="-70834"/>
            <a:chExt cx="1044728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3F0EAE-CA8A-4BAE-B59F-EC0102F6E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356" y="-70834"/>
              <a:ext cx="1044728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51DBD7E-8B59-4D79-B373-F50E0B87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3654" y="4810692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4433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EE38B79-3592-444A-9074-4AAD981E0ABC}"/>
              </a:ext>
            </a:extLst>
          </p:cNvPr>
          <p:cNvGrpSpPr/>
          <p:nvPr/>
        </p:nvGrpSpPr>
        <p:grpSpPr>
          <a:xfrm>
            <a:off x="458229" y="0"/>
            <a:ext cx="11275541" cy="6858000"/>
            <a:chOff x="458229" y="0"/>
            <a:chExt cx="11275541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632964A9-6A92-4C71-8398-5423C602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229" y="0"/>
              <a:ext cx="11275541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E83DF15-DCF2-4EE2-9CB0-B40B3396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144" y="6337273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0870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DAD26F7-F23E-4EA0-916B-C9A0A71E4255}"/>
              </a:ext>
            </a:extLst>
          </p:cNvPr>
          <p:cNvGrpSpPr/>
          <p:nvPr/>
        </p:nvGrpSpPr>
        <p:grpSpPr>
          <a:xfrm>
            <a:off x="487707" y="0"/>
            <a:ext cx="11216585" cy="6858000"/>
            <a:chOff x="487707" y="0"/>
            <a:chExt cx="1121658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1ABFBFB7-5D0A-4320-8293-D9401B3C1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707" y="0"/>
              <a:ext cx="1121658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C50D7FF-E3C2-4207-B314-CE6E6FFC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144" y="6279318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29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EECE4A-CE57-4CB2-8D60-EA65B379F671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882796-E909-472A-BE30-7242EF90F9FC}"/>
              </a:ext>
            </a:extLst>
          </p:cNvPr>
          <p:cNvSpPr/>
          <p:nvPr/>
        </p:nvSpPr>
        <p:spPr>
          <a:xfrm>
            <a:off x="1660880" y="15034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long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F[1000]; // (!) пределы</a:t>
            </a:r>
          </a:p>
          <a:p>
            <a:r>
              <a:rPr lang="ru-RU" sz="2400" dirty="0"/>
              <a:t>F[0] = 0, F[1] = 0;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6441E-2933-4FD8-AB08-B5EFA3623D0E}"/>
              </a:ext>
            </a:extLst>
          </p:cNvPr>
          <p:cNvSpPr/>
          <p:nvPr/>
        </p:nvSpPr>
        <p:spPr>
          <a:xfrm>
            <a:off x="4052152" y="795048"/>
            <a:ext cx="299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МАССИВ – ВОСХОДЯЩЕЕ ДП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62E9BB-230A-418A-9875-4B0DA28C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03" y="2441299"/>
            <a:ext cx="7267782" cy="39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C2045FE-3738-4086-BE65-A4D019D184CD}"/>
              </a:ext>
            </a:extLst>
          </p:cNvPr>
          <p:cNvGrpSpPr/>
          <p:nvPr/>
        </p:nvGrpSpPr>
        <p:grpSpPr>
          <a:xfrm>
            <a:off x="439084" y="0"/>
            <a:ext cx="11313832" cy="6858000"/>
            <a:chOff x="439084" y="0"/>
            <a:chExt cx="11313832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9E6F507-007B-4B2F-B47F-749F1E16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084" y="0"/>
              <a:ext cx="11313832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B499DE6-297E-4A75-8CE5-FEB3F170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144" y="6279318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780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8C44804-DB2D-43DC-BF6A-FB4C3CAFE03B}"/>
              </a:ext>
            </a:extLst>
          </p:cNvPr>
          <p:cNvGrpSpPr/>
          <p:nvPr/>
        </p:nvGrpSpPr>
        <p:grpSpPr>
          <a:xfrm>
            <a:off x="411161" y="0"/>
            <a:ext cx="11369678" cy="6858000"/>
            <a:chOff x="411161" y="0"/>
            <a:chExt cx="11369678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6C22890-0C5F-4B3C-8A74-E0BFD3A7A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161" y="0"/>
              <a:ext cx="11369678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FFBD047-31E7-42EA-A447-233F88408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2977" y="6337273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666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6E640B-C34F-42B3-AB85-7B23A0714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8"/>
          <a:stretch/>
        </p:blipFill>
        <p:spPr>
          <a:xfrm>
            <a:off x="1835874" y="1352282"/>
            <a:ext cx="8520251" cy="550571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2E4DAF-8F9D-4E23-A749-C6BAF74DA4ED}"/>
              </a:ext>
            </a:extLst>
          </p:cNvPr>
          <p:cNvSpPr/>
          <p:nvPr/>
        </p:nvSpPr>
        <p:spPr>
          <a:xfrm>
            <a:off x="9910293" y="6735651"/>
            <a:ext cx="650383" cy="122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3D118-BB0A-4C08-8C31-0AFF4D5D7335}"/>
              </a:ext>
            </a:extLst>
          </p:cNvPr>
          <p:cNvSpPr txBox="1"/>
          <p:nvPr/>
        </p:nvSpPr>
        <p:spPr>
          <a:xfrm>
            <a:off x="2202923" y="360608"/>
            <a:ext cx="695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Порядки как строго двоичные деревья</a:t>
            </a:r>
          </a:p>
        </p:txBody>
      </p:sp>
    </p:spTree>
    <p:extLst>
      <p:ext uri="{BB962C8B-B14F-4D97-AF65-F5344CB8AC3E}">
        <p14:creationId xmlns:p14="http://schemas.microsoft.com/office/powerpoint/2010/main" val="1499769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E6C9676-0BF5-463F-8C6B-1585DD8D6922}"/>
              </a:ext>
            </a:extLst>
          </p:cNvPr>
          <p:cNvGrpSpPr/>
          <p:nvPr/>
        </p:nvGrpSpPr>
        <p:grpSpPr>
          <a:xfrm>
            <a:off x="1094698" y="0"/>
            <a:ext cx="10002604" cy="6858000"/>
            <a:chOff x="1094698" y="0"/>
            <a:chExt cx="10002604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EE0F2071-E282-4D72-A214-BDF350DA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698" y="0"/>
              <a:ext cx="10002604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606E7F8-4693-49AB-80F1-0B6F7049B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6627" y="4671391"/>
              <a:ext cx="67627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2742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F5BF63E-D646-428E-ACBF-5C944A4E4581}"/>
              </a:ext>
            </a:extLst>
          </p:cNvPr>
          <p:cNvGrpSpPr/>
          <p:nvPr/>
        </p:nvGrpSpPr>
        <p:grpSpPr>
          <a:xfrm>
            <a:off x="987490" y="0"/>
            <a:ext cx="10217020" cy="6858000"/>
            <a:chOff x="987490" y="0"/>
            <a:chExt cx="10217020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8DD41EA-7777-40D1-AB20-9E3EDA7E8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490" y="0"/>
              <a:ext cx="10217020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DF37850-0D21-4955-B024-6F04B1C51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3439" y="6429375"/>
              <a:ext cx="495300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6750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9AFFF35-468C-4B4D-93D1-B39D25638FA0}"/>
              </a:ext>
            </a:extLst>
          </p:cNvPr>
          <p:cNvGrpSpPr/>
          <p:nvPr/>
        </p:nvGrpSpPr>
        <p:grpSpPr>
          <a:xfrm>
            <a:off x="1584532" y="0"/>
            <a:ext cx="9022935" cy="6858000"/>
            <a:chOff x="1584532" y="0"/>
            <a:chExt cx="902293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3391C8A7-05CC-4EDD-890C-AD8066479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532" y="0"/>
              <a:ext cx="902293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BDF2DEF-A82D-4651-9930-61A350B67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849" y="4690442"/>
              <a:ext cx="43815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50264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4F4223-5E06-4BC7-8B1D-6F6440B60AC9}"/>
              </a:ext>
            </a:extLst>
          </p:cNvPr>
          <p:cNvSpPr/>
          <p:nvPr/>
        </p:nvSpPr>
        <p:spPr bwMode="auto">
          <a:xfrm>
            <a:off x="3516313" y="4418013"/>
            <a:ext cx="1592262" cy="425450"/>
          </a:xfrm>
          <a:prstGeom prst="rect">
            <a:avLst/>
          </a:prstGeom>
          <a:solidFill>
            <a:srgbClr val="66FF66"/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9219" name="Заголовок 1">
            <a:extLst>
              <a:ext uri="{FF2B5EF4-FFF2-40B4-BE49-F238E27FC236}">
                <a16:creationId xmlns:a16="http://schemas.microsoft.com/office/drawing/2014/main" id="{3C491825-6492-4680-811D-51AFA1EF81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5150" y="301625"/>
            <a:ext cx="8375650" cy="471488"/>
          </a:xfrm>
        </p:spPr>
        <p:txBody>
          <a:bodyPr>
            <a:normAutofit fontScale="90000"/>
          </a:bodyPr>
          <a:lstStyle/>
          <a:p>
            <a:pPr algn="l"/>
            <a:r>
              <a:rPr lang="ru-RU" altLang="ru-RU" sz="3000" b="1"/>
              <a:t>Оптимальное решение</a:t>
            </a: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144FC62E-79AB-4807-8514-EEFDF69D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793751"/>
            <a:ext cx="8437563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 marL="361950" indent="-3619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2400" i="1">
                <a:cs typeface="Times New Roman" panose="02020603050405020304" pitchFamily="18" charset="0"/>
              </a:rPr>
              <a:t>Задача</a:t>
            </a:r>
            <a:r>
              <a:rPr lang="ru-RU" altLang="ru-RU" sz="2400">
                <a:cs typeface="Times New Roman" panose="02020603050405020304" pitchFamily="18" charset="0"/>
              </a:rPr>
              <a:t>. В цистерне </a:t>
            </a:r>
            <a:r>
              <a:rPr lang="ru-RU" altLang="ru-RU" sz="24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altLang="ru-RU" sz="2400">
                <a:cs typeface="Times New Roman" panose="02020603050405020304" pitchFamily="18" charset="0"/>
              </a:rPr>
              <a:t> литров молока. Есть бидоны объемом </a:t>
            </a:r>
            <a:r>
              <a:rPr lang="ru-RU" altLang="ru-RU" sz="2400">
                <a:solidFill>
                  <a:srgbClr val="0000FF"/>
                </a:solidFill>
                <a:cs typeface="Times New Roman" panose="02020603050405020304" pitchFamily="18" charset="0"/>
              </a:rPr>
              <a:t>1</a:t>
            </a:r>
            <a:r>
              <a:rPr lang="ru-RU" altLang="ru-RU" sz="2400">
                <a:cs typeface="Times New Roman" panose="02020603050405020304" pitchFamily="18" charset="0"/>
              </a:rPr>
              <a:t>, </a:t>
            </a:r>
            <a:r>
              <a:rPr lang="ru-RU" altLang="ru-RU" sz="2400">
                <a:solidFill>
                  <a:srgbClr val="0000FF"/>
                </a:solidFill>
                <a:cs typeface="Times New Roman" panose="02020603050405020304" pitchFamily="18" charset="0"/>
              </a:rPr>
              <a:t>5</a:t>
            </a:r>
            <a:r>
              <a:rPr lang="ru-RU" altLang="ru-RU" sz="2400">
                <a:cs typeface="Times New Roman" panose="02020603050405020304" pitchFamily="18" charset="0"/>
              </a:rPr>
              <a:t> и </a:t>
            </a:r>
            <a:r>
              <a:rPr lang="ru-RU" altLang="ru-RU" sz="2400">
                <a:solidFill>
                  <a:srgbClr val="0000FF"/>
                </a:solidFill>
                <a:cs typeface="Times New Roman" panose="02020603050405020304" pitchFamily="18" charset="0"/>
              </a:rPr>
              <a:t>6</a:t>
            </a:r>
            <a:r>
              <a:rPr lang="ru-RU" altLang="ru-RU" sz="2400">
                <a:cs typeface="Times New Roman" panose="02020603050405020304" pitchFamily="18" charset="0"/>
              </a:rPr>
              <a:t> литров. Нужно разлить молоко в бидоны так, чтобы все бидоны были заполнены и количество используемых бидонов было </a:t>
            </a:r>
            <a:r>
              <a:rPr lang="ru-RU" altLang="ru-RU" sz="2400" b="1">
                <a:cs typeface="Times New Roman" panose="02020603050405020304" pitchFamily="18" charset="0"/>
              </a:rPr>
              <a:t>минимальным</a:t>
            </a:r>
            <a:r>
              <a:rPr lang="ru-RU" altLang="ru-RU" sz="2400"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A1A711-E314-4464-8688-9E9C43E43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2628901"/>
            <a:ext cx="169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333399"/>
                </a:solidFill>
              </a:rPr>
              <a:t>Перебор?</a:t>
            </a:r>
            <a:endParaRPr lang="ru-RU" altLang="ru-RU" b="1">
              <a:solidFill>
                <a:srgbClr val="333399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4E1B51-1555-4FA4-9E8A-5FC3E2E19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488" y="3044826"/>
            <a:ext cx="4565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при больших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ru-RU" sz="2400">
                <a:solidFill>
                  <a:srgbClr val="000000"/>
                </a:solidFill>
                <a:cs typeface="Times New Roman" panose="02020603050405020304" pitchFamily="18" charset="0"/>
              </a:rPr>
              <a:t> – </a:t>
            </a:r>
            <a:r>
              <a:rPr lang="ru-RU" altLang="ru-RU" sz="2400">
                <a:solidFill>
                  <a:srgbClr val="000000"/>
                </a:solidFill>
                <a:cs typeface="Times New Roman" panose="02020603050405020304" pitchFamily="18" charset="0"/>
              </a:rPr>
              <a:t>очень долго! 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73B91C0-6FBC-4BEA-9850-A0BF063BB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535364"/>
            <a:ext cx="3702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333399"/>
                </a:solidFill>
              </a:rPr>
              <a:t>«Жадный алгоритм»?</a:t>
            </a:r>
            <a:endParaRPr lang="ru-RU" altLang="ru-RU" b="1">
              <a:solidFill>
                <a:srgbClr val="333399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7F29CFC-206A-47B8-B4A7-6FE76BA59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301" y="3960813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ru-RU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30E4B7E-813E-4575-AF52-740320686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6" y="3959226"/>
            <a:ext cx="3217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10 = 6 + 1 + 1 + 1 + 1 </a:t>
            </a:r>
            <a:endParaRPr lang="ru-RU" alt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9CD1F4-7A98-4BAB-BE70-9BE4684DB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4411663"/>
            <a:ext cx="15700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10 = </a:t>
            </a:r>
            <a:r>
              <a:rPr lang="en-US" altLang="ru-RU" sz="2400">
                <a:solidFill>
                  <a:srgbClr val="000000"/>
                </a:solidFill>
              </a:rPr>
              <a:t>5 + 5</a:t>
            </a:r>
            <a:endParaRPr lang="ru-RU" alt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3315FE5-C348-4247-8DAF-ADB89866B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1" y="3952876"/>
            <a:ext cx="906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ru-RU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FD28DD-CE67-4497-A7A3-D7DCCE091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139" y="4405313"/>
            <a:ext cx="90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ru-RU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altLang="ru-RU">
              <a:cs typeface="Times New Roman" panose="02020603050405020304" pitchFamily="18" charset="0"/>
            </a:endParaRPr>
          </a:p>
        </p:txBody>
      </p:sp>
      <p:grpSp>
        <p:nvGrpSpPr>
          <p:cNvPr id="2" name="Группа 13">
            <a:extLst>
              <a:ext uri="{FF2B5EF4-FFF2-40B4-BE49-F238E27FC236}">
                <a16:creationId xmlns:a16="http://schemas.microsoft.com/office/drawing/2014/main" id="{05BE7093-D19A-4281-8E1D-25D886F0F787}"/>
              </a:ext>
            </a:extLst>
          </p:cNvPr>
          <p:cNvGrpSpPr>
            <a:grpSpLocks/>
          </p:cNvGrpSpPr>
          <p:nvPr/>
        </p:nvGrpSpPr>
        <p:grpSpPr bwMode="auto">
          <a:xfrm>
            <a:off x="2125663" y="5068889"/>
            <a:ext cx="5618162" cy="663575"/>
            <a:chOff x="566061" y="5585407"/>
            <a:chExt cx="5735151" cy="663575"/>
          </a:xfrm>
        </p:grpSpPr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265E9B28-0855-44D7-8DBD-03A75D255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781" y="5691769"/>
              <a:ext cx="5268431" cy="461963"/>
            </a:xfrm>
            <a:prstGeom prst="rect">
              <a:avLst/>
            </a:prstGeom>
            <a:solidFill>
              <a:srgbClr val="D1D1FF"/>
            </a:solidFill>
            <a:ln w="254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ru-RU" altLang="ru-RU" sz="2400"/>
                <a:t>   Не даёт оптимального решения!</a:t>
              </a:r>
              <a:endParaRPr lang="ru-RU" altLang="ru-RU" sz="2200"/>
            </a:p>
          </p:txBody>
        </p:sp>
        <p:sp>
          <p:nvSpPr>
            <p:cNvPr id="16" name="Oval 7">
              <a:extLst>
                <a:ext uri="{FF2B5EF4-FFF2-40B4-BE49-F238E27FC236}">
                  <a16:creationId xmlns:a16="http://schemas.microsoft.com/office/drawing/2014/main" id="{12524399-DB9A-454E-B345-110C81A25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61" y="5585407"/>
              <a:ext cx="661187" cy="663575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4400" dirty="0">
                  <a:solidFill>
                    <a:schemeClr val="bg1"/>
                  </a:solidFill>
                  <a:latin typeface="Arial Black" pitchFamily="34" charset="0"/>
                </a:rPr>
                <a:t>!</a:t>
              </a:r>
              <a:endParaRPr lang="ru-RU" sz="4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9233" name="Picture 3">
            <a:extLst>
              <a:ext uri="{FF2B5EF4-FFF2-40B4-BE49-F238E27FC236}">
                <a16:creationId xmlns:a16="http://schemas.microsoft.com/office/drawing/2014/main" id="{DF2E576C-D232-4B16-83AE-E8F246BC3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1" y="2254251"/>
            <a:ext cx="2925763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>
            <a:extLst>
              <a:ext uri="{FF2B5EF4-FFF2-40B4-BE49-F238E27FC236}">
                <a16:creationId xmlns:a16="http://schemas.microsoft.com/office/drawing/2014/main" id="{3C53EEEB-55FF-4F4D-B229-E235AF3666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5150" y="301625"/>
            <a:ext cx="8375650" cy="471488"/>
          </a:xfrm>
        </p:spPr>
        <p:txBody>
          <a:bodyPr>
            <a:normAutofit fontScale="90000"/>
          </a:bodyPr>
          <a:lstStyle/>
          <a:p>
            <a:pPr algn="l"/>
            <a:r>
              <a:rPr lang="ru-RU" altLang="ru-RU" sz="3000" b="1"/>
              <a:t>Оптимальное решение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F24F0F-008E-461C-B6C6-0FA6B4F79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1289051"/>
            <a:ext cx="5033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333399"/>
                </a:solidFill>
              </a:rPr>
              <a:t>Сначала выбрали бидон</a:t>
            </a:r>
            <a:r>
              <a:rPr lang="en-US" altLang="ru-RU" sz="2400" b="1">
                <a:solidFill>
                  <a:srgbClr val="333399"/>
                </a:solidFill>
              </a:rPr>
              <a:t>…</a:t>
            </a:r>
            <a:endParaRPr lang="ru-RU" alt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D1176C-D094-4A7F-8AEC-C882E3E99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819151"/>
            <a:ext cx="84375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4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ru-RU" sz="2400" b="1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ru-RU" sz="2400">
                <a:cs typeface="Times New Roman" panose="02020603050405020304" pitchFamily="18" charset="0"/>
              </a:rPr>
              <a:t> – </a:t>
            </a:r>
            <a:r>
              <a:rPr lang="ru-RU" altLang="ru-RU" sz="2400">
                <a:cs typeface="Times New Roman" panose="02020603050405020304" pitchFamily="18" charset="0"/>
              </a:rPr>
              <a:t>минимальное число бидонов для </a:t>
            </a:r>
            <a:r>
              <a:rPr lang="en-US" altLang="ru-RU" sz="24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ru-RU" sz="2400">
                <a:cs typeface="Times New Roman" panose="02020603050405020304" pitchFamily="18" charset="0"/>
              </a:rPr>
              <a:t> </a:t>
            </a:r>
            <a:r>
              <a:rPr lang="ru-RU" altLang="ru-RU" sz="2400">
                <a:cs typeface="Times New Roman" panose="02020603050405020304" pitchFamily="18" charset="0"/>
              </a:rPr>
              <a:t>литров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CE79812-C870-4CE0-9205-8C54BACE1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4" y="1681164"/>
            <a:ext cx="2212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ru-RU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+ 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ru-RU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altLang="ru-RU" sz="2000"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67E0AC3-86DD-4B71-9338-91022C30B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4" y="1725613"/>
            <a:ext cx="720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/>
              <a:t>1 л</a:t>
            </a:r>
            <a:r>
              <a:rPr lang="ru-RU" altLang="ru-RU" sz="2400"/>
              <a:t>:</a:t>
            </a:r>
            <a:endParaRPr lang="ru-RU" alt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C41D96E-0C04-468C-94DB-237176981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4" y="2197100"/>
            <a:ext cx="22129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ru-RU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+ 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ru-RU" altLang="ru-RU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altLang="ru-RU" sz="2000"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0F34CD-CECC-46FA-9782-83348D5DF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4" y="2241551"/>
            <a:ext cx="720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/>
              <a:t>5 л</a:t>
            </a:r>
            <a:r>
              <a:rPr lang="ru-RU" altLang="ru-RU" sz="2400"/>
              <a:t>:</a:t>
            </a:r>
            <a:endParaRPr lang="ru-RU" alt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86480AE-600D-438B-BC96-022BF4DF3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4" y="2713039"/>
            <a:ext cx="2212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ru-RU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+ 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ru-RU" altLang="ru-RU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altLang="ru-RU" sz="2000"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CA6D79A-FF21-4A3A-A31E-5EAF9A7A7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4" y="2757488"/>
            <a:ext cx="720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/>
              <a:t>6 л</a:t>
            </a:r>
            <a:r>
              <a:rPr lang="ru-RU" altLang="ru-RU" sz="2400"/>
              <a:t>:</a:t>
            </a:r>
            <a:endParaRPr lang="ru-RU" altLang="ru-RU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B2560E4F-6322-462B-8096-C00C1E10FC12}"/>
              </a:ext>
            </a:extLst>
          </p:cNvPr>
          <p:cNvSpPr>
            <a:spLocks/>
          </p:cNvSpPr>
          <p:nvPr/>
        </p:nvSpPr>
        <p:spPr bwMode="auto">
          <a:xfrm rot="10800000">
            <a:off x="5249863" y="1824038"/>
            <a:ext cx="234950" cy="1327150"/>
          </a:xfrm>
          <a:prstGeom prst="leftBrace">
            <a:avLst>
              <a:gd name="adj1" fmla="val 72909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4B403C-DC7A-489E-811B-36962BA60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913" y="2232026"/>
            <a:ext cx="69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ru-RU" altLang="ru-RU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9E5539E-816C-4B6E-B7E8-94A8AE3F5307}"/>
              </a:ext>
            </a:extLst>
          </p:cNvPr>
          <p:cNvSpPr/>
          <p:nvPr/>
        </p:nvSpPr>
        <p:spPr>
          <a:xfrm>
            <a:off x="2289176" y="3798889"/>
            <a:ext cx="5210175" cy="649287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108000">
            <a:spAutoFit/>
          </a:bodyPr>
          <a:lstStyle/>
          <a:p>
            <a:pPr algn="ctr">
              <a:defRPr/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ru-RU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dirty="0">
              <a:latin typeface="Arial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1BAC6C5-F042-4F04-A210-215F7B96B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3895726"/>
            <a:ext cx="1479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при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66C8897-7374-48AB-A724-28A2A859AE09}"/>
              </a:ext>
            </a:extLst>
          </p:cNvPr>
          <p:cNvSpPr/>
          <p:nvPr/>
        </p:nvSpPr>
        <p:spPr>
          <a:xfrm>
            <a:off x="2289176" y="4627564"/>
            <a:ext cx="5210175" cy="649287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108000">
            <a:spAutoFit/>
          </a:bodyPr>
          <a:lstStyle/>
          <a:p>
            <a:pPr algn="ctr">
              <a:defRPr/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ru-RU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dirty="0">
              <a:latin typeface="Arial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0300D9F-1715-470A-9207-4D0CCB441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4719638"/>
            <a:ext cx="1485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при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B952DD2-2D1D-4FEF-9C47-DC82F0E0C86E}"/>
              </a:ext>
            </a:extLst>
          </p:cNvPr>
          <p:cNvSpPr/>
          <p:nvPr/>
        </p:nvSpPr>
        <p:spPr>
          <a:xfrm>
            <a:off x="2289176" y="5456239"/>
            <a:ext cx="5210175" cy="649287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108000">
            <a:spAutoFit/>
          </a:bodyPr>
          <a:lstStyle/>
          <a:p>
            <a:pPr algn="ctr">
              <a:defRPr/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+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2000" dirty="0">
              <a:latin typeface="Arial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F3B655D-A666-47CD-9059-60AF4FCBF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5553076"/>
            <a:ext cx="1485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при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8144BC6-E4BA-4B54-A135-582DD903B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3290889"/>
            <a:ext cx="5033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333399"/>
                </a:solidFill>
              </a:rPr>
              <a:t>Рекуррентная формула: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 animBg="1"/>
      <p:bldP spid="16" grpId="0"/>
      <p:bldP spid="17" grpId="0" animBg="1"/>
      <p:bldP spid="18" grpId="0"/>
      <p:bldP spid="19" grpId="0" animBg="1"/>
      <p:bldP spid="20" grpId="0"/>
      <p:bldP spid="2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E98AD2D9-4B10-4D23-9921-FC83832DE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4" y="2444750"/>
            <a:ext cx="454025" cy="452438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1267" name="Заголовок 1">
            <a:extLst>
              <a:ext uri="{FF2B5EF4-FFF2-40B4-BE49-F238E27FC236}">
                <a16:creationId xmlns:a16="http://schemas.microsoft.com/office/drawing/2014/main" id="{3D97D131-C839-478F-BB53-2F045E041F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5150" y="301625"/>
            <a:ext cx="8375650" cy="471488"/>
          </a:xfrm>
        </p:spPr>
        <p:txBody>
          <a:bodyPr>
            <a:normAutofit fontScale="90000"/>
          </a:bodyPr>
          <a:lstStyle/>
          <a:p>
            <a:pPr algn="l"/>
            <a:r>
              <a:rPr lang="ru-RU" altLang="ru-RU" sz="3000" b="1"/>
              <a:t>Оптимальное решение (бидоны)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F6CE784-7EBA-4AC4-8BBF-6C00FEAFA164}"/>
              </a:ext>
            </a:extLst>
          </p:cNvPr>
          <p:cNvGraphicFramePr>
            <a:graphicFrameLocks noGrp="1"/>
          </p:cNvGraphicFramePr>
          <p:nvPr/>
        </p:nvGraphicFramePr>
        <p:xfrm>
          <a:off x="1938339" y="1582738"/>
          <a:ext cx="7632699" cy="1292226"/>
        </p:xfrm>
        <a:graphic>
          <a:graphicData uri="http://schemas.openxmlformats.org/drawingml/2006/table">
            <a:tbl>
              <a:tblPr/>
              <a:tblGrid>
                <a:gridCol w="648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N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3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4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5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6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7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8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9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10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K</a:t>
                      </a:r>
                      <a:r>
                        <a:rPr lang="en-US" sz="2400" b="1" baseline="-25000" dirty="0">
                          <a:latin typeface="Courier New"/>
                          <a:ea typeface="Calibri"/>
                          <a:cs typeface="Times New Roman"/>
                        </a:rPr>
                        <a:t>N</a:t>
                      </a:r>
                      <a:endParaRPr lang="ru-RU" sz="2400" baseline="-25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P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Группа 7">
            <a:extLst>
              <a:ext uri="{FF2B5EF4-FFF2-40B4-BE49-F238E27FC236}">
                <a16:creationId xmlns:a16="http://schemas.microsoft.com/office/drawing/2014/main" id="{68704BA5-51AB-4060-BF73-D7511CF8A754}"/>
              </a:ext>
            </a:extLst>
          </p:cNvPr>
          <p:cNvGrpSpPr>
            <a:grpSpLocks/>
          </p:cNvGrpSpPr>
          <p:nvPr/>
        </p:nvGrpSpPr>
        <p:grpSpPr bwMode="auto">
          <a:xfrm>
            <a:off x="2252663" y="3046414"/>
            <a:ext cx="5186362" cy="511175"/>
            <a:chOff x="919915" y="2280367"/>
            <a:chExt cx="5185441" cy="510778"/>
          </a:xfrm>
        </p:grpSpPr>
        <p:sp>
          <p:nvSpPr>
            <p:cNvPr id="7" name="Скругленная прямоугольная выноска 6">
              <a:extLst>
                <a:ext uri="{FF2B5EF4-FFF2-40B4-BE49-F238E27FC236}">
                  <a16:creationId xmlns:a16="http://schemas.microsoft.com/office/drawing/2014/main" id="{BEC54FFD-8A55-48E5-90BB-AEE24F406809}"/>
                </a:ext>
              </a:extLst>
            </p:cNvPr>
            <p:cNvSpPr/>
            <p:nvPr/>
          </p:nvSpPr>
          <p:spPr>
            <a:xfrm>
              <a:off x="919915" y="2280367"/>
              <a:ext cx="482514" cy="288701"/>
            </a:xfrm>
            <a:prstGeom prst="wedgeRoundRectCallout">
              <a:avLst>
                <a:gd name="adj1" fmla="val -45328"/>
                <a:gd name="adj2" fmla="val -133828"/>
                <a:gd name="adj3" fmla="val 16667"/>
              </a:avLst>
            </a:prstGeom>
            <a:solidFill>
              <a:srgbClr val="FFFF99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ru-RU" sz="1100" dirty="0"/>
            </a:p>
          </p:txBody>
        </p:sp>
        <p:sp>
          <p:nvSpPr>
            <p:cNvPr id="6" name="Скругленная прямоугольная выноска 5">
              <a:extLst>
                <a:ext uri="{FF2B5EF4-FFF2-40B4-BE49-F238E27FC236}">
                  <a16:creationId xmlns:a16="http://schemas.microsoft.com/office/drawing/2014/main" id="{2C7319B4-1F9E-4A50-808A-70193972035E}"/>
                </a:ext>
              </a:extLst>
            </p:cNvPr>
            <p:cNvSpPr/>
            <p:nvPr/>
          </p:nvSpPr>
          <p:spPr>
            <a:xfrm>
              <a:off x="919915" y="2280367"/>
              <a:ext cx="5185441" cy="510778"/>
            </a:xfrm>
            <a:prstGeom prst="wedgeRoundRectCallout">
              <a:avLst>
                <a:gd name="adj1" fmla="val -49727"/>
                <a:gd name="adj2" fmla="val -25889"/>
                <a:gd name="adj3" fmla="val 16667"/>
              </a:avLst>
            </a:prstGeom>
            <a:solidFill>
              <a:srgbClr val="FFFF99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sz="2400">
                  <a:solidFill>
                    <a:srgbClr val="000000"/>
                  </a:solidFill>
                  <a:latin typeface="Arial" charset="0"/>
                  <a:cs typeface="Times New Roman" pitchFamily="18" charset="0"/>
                </a:rPr>
                <a:t>объём бидона, взятого последним</a:t>
              </a:r>
              <a:endParaRPr lang="ru-RU">
                <a:latin typeface="Arial" charset="0"/>
              </a:endParaRPr>
            </a:p>
          </p:txBody>
        </p:sp>
      </p:grp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2B70375-84D5-433C-A17F-C7FB4CE66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4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BBB8F7C5-CE84-4E99-9168-BB7F2A2E6AAE}"/>
              </a:ext>
            </a:extLst>
          </p:cNvPr>
          <p:cNvGraphicFramePr>
            <a:graphicFrameLocks noGrp="1"/>
          </p:cNvGraphicFramePr>
          <p:nvPr/>
        </p:nvGraphicFramePr>
        <p:xfrm>
          <a:off x="1938339" y="3786188"/>
          <a:ext cx="7632699" cy="1292226"/>
        </p:xfrm>
        <a:graphic>
          <a:graphicData uri="http://schemas.openxmlformats.org/drawingml/2006/table">
            <a:tbl>
              <a:tblPr/>
              <a:tblGrid>
                <a:gridCol w="648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N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4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5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6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7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8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9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10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K</a:t>
                      </a:r>
                      <a:r>
                        <a:rPr lang="en-US" sz="2400" b="1" baseline="-25000" dirty="0">
                          <a:latin typeface="Courier New"/>
                          <a:ea typeface="Calibri"/>
                          <a:cs typeface="Times New Roman"/>
                        </a:rPr>
                        <a:t>N</a:t>
                      </a:r>
                      <a:endParaRPr lang="ru-RU" sz="2400" baseline="-25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4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4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P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5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6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5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9462408-FDA3-4231-BE7A-FF38DAFD1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4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F079D34-C057-44DB-9BC3-F91747A9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775" y="2046289"/>
            <a:ext cx="56038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D5DDF10-7A7C-44E6-BC4B-8D0EF201E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775" y="2481264"/>
            <a:ext cx="560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62AD266-3018-4452-A224-4666ADB7C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676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7907B71-BC6D-4147-8BF4-C66C4AE61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676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1E9A082-FC04-4851-BAAD-1CA8877B0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9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4C5C17D-B809-4307-9FF7-7F74BC68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9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ED6D2BB-F2F7-41B0-AE60-1D71A5D2D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4" y="2046289"/>
            <a:ext cx="56038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B89EF27-538C-4E47-87DB-09F529415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4" y="2481264"/>
            <a:ext cx="560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F247635-5388-4FC4-9FB1-AC6E34733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1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D1ED971-1E4D-4C9F-BEC9-B0E7D871F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1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05ED77F-99FD-47E2-B6D6-41F1958DA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901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4EB4AA0-0392-4BBD-8030-8E9F83DBC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901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EB9C185-922B-46E7-AC4B-B8E43504D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9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BF14509-514A-48A2-A966-DBB8F5362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9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37DE5665-4659-48A3-A875-517F71FD2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289" y="2046289"/>
            <a:ext cx="56038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A58578AC-A04B-4910-9C56-ECAB0EE33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289" y="2481264"/>
            <a:ext cx="560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BCCB728-AE89-4436-AD1B-6B92A4CB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838" y="2025650"/>
            <a:ext cx="569912" cy="406400"/>
          </a:xfrm>
          <a:prstGeom prst="rect">
            <a:avLst/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18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EF5C4C2-D187-48BB-BC24-A378A86C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664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8A6F95D-73ED-435D-AA42-6CFC77C16E50}"/>
              </a:ext>
            </a:extLst>
          </p:cNvPr>
          <p:cNvSpPr/>
          <p:nvPr/>
        </p:nvSpPr>
        <p:spPr>
          <a:xfrm>
            <a:off x="3490914" y="893763"/>
            <a:ext cx="5210175" cy="647700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108000">
            <a:spAutoFit/>
          </a:bodyPr>
          <a:lstStyle/>
          <a:p>
            <a:pPr algn="ctr">
              <a:defRPr/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ru-RU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dirty="0">
              <a:latin typeface="Arial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45028FB-BFC8-46CB-A07F-67D256A52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75" y="2027239"/>
            <a:ext cx="407988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90A58080-F00C-4518-A8EE-8B49D26E7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638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8E18D697-AD97-43DF-9638-27BE4FFD6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55D97F2A-9576-4E73-A50B-7182207D0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314" y="2027239"/>
            <a:ext cx="407987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141F97D4-BD48-49DD-B48D-79776B32A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214" y="2027239"/>
            <a:ext cx="407987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B61B7803-4203-45FE-A287-329B44489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84DDF19-DB31-4537-B987-DB35831E8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E721E34-24CD-4156-817B-99BE50E6A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0FFC0313-3BD3-42B9-AB66-EA31712B1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4314" y="2027239"/>
            <a:ext cx="407987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4914697-2230-4B36-943D-711BF6F6B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6775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21DF26-93AE-401D-9CEE-DE50FA21F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6689" y="4665664"/>
            <a:ext cx="407987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56B7B00-8AF3-4DA6-81A2-620288814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025" y="4665664"/>
            <a:ext cx="407988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4CAE29D7-FD6D-4B49-B38B-AF31796B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75" y="3806825"/>
            <a:ext cx="407988" cy="4064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604EAC6E-4DB9-4202-96B6-E7CA0E9B3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0" y="3806825"/>
            <a:ext cx="407988" cy="4064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5" name="Полилиния 64">
            <a:extLst>
              <a:ext uri="{FF2B5EF4-FFF2-40B4-BE49-F238E27FC236}">
                <a16:creationId xmlns:a16="http://schemas.microsoft.com/office/drawing/2014/main" id="{2DF813EF-CB64-42C2-8C60-F1C81C20F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026" y="4078289"/>
            <a:ext cx="2905125" cy="687387"/>
          </a:xfrm>
          <a:custGeom>
            <a:avLst/>
            <a:gdLst>
              <a:gd name="T0" fmla="*/ 2904087 w 2906162"/>
              <a:gd name="T1" fmla="*/ 686712 h 688063"/>
              <a:gd name="T2" fmla="*/ 1483708 w 2906162"/>
              <a:gd name="T3" fmla="*/ 406606 h 688063"/>
              <a:gd name="T4" fmla="*/ 0 w 2906162"/>
              <a:gd name="T5" fmla="*/ 0 h 688063"/>
              <a:gd name="T6" fmla="*/ 0 60000 65536"/>
              <a:gd name="T7" fmla="*/ 0 60000 65536"/>
              <a:gd name="T8" fmla="*/ 0 60000 65536"/>
              <a:gd name="T9" fmla="*/ 0 w 2906162"/>
              <a:gd name="T10" fmla="*/ 0 h 688063"/>
              <a:gd name="T11" fmla="*/ 2906162 w 2906162"/>
              <a:gd name="T12" fmla="*/ 688063 h 6880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06162" h="688063">
                <a:moveTo>
                  <a:pt x="2906162" y="688063"/>
                </a:moveTo>
                <a:cubicBezTo>
                  <a:pt x="2437645" y="605073"/>
                  <a:pt x="1969128" y="522083"/>
                  <a:pt x="1484768" y="407406"/>
                </a:cubicBezTo>
                <a:cubicBezTo>
                  <a:pt x="1000408" y="292729"/>
                  <a:pt x="500204" y="146364"/>
                  <a:pt x="0" y="0"/>
                </a:cubicBezTo>
              </a:path>
            </a:pathLst>
          </a:custGeom>
          <a:noFill/>
          <a:ln w="19050" algn="ctr">
            <a:solidFill>
              <a:srgbClr val="0000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6" name="Полилиния 65">
            <a:extLst>
              <a:ext uri="{FF2B5EF4-FFF2-40B4-BE49-F238E27FC236}">
                <a16:creationId xmlns:a16="http://schemas.microsoft.com/office/drawing/2014/main" id="{363A39DE-ABD1-47A8-8674-A81B57D6375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6108700" y="4164014"/>
            <a:ext cx="0" cy="542925"/>
          </a:xfrm>
          <a:custGeom>
            <a:avLst/>
            <a:gdLst>
              <a:gd name="T0" fmla="*/ 0 w 2906162"/>
              <a:gd name="T1" fmla="*/ 338212 h 688063"/>
              <a:gd name="T2" fmla="*/ 0 w 2906162"/>
              <a:gd name="T3" fmla="*/ 200258 h 688063"/>
              <a:gd name="T4" fmla="*/ 0 w 2906162"/>
              <a:gd name="T5" fmla="*/ 0 h 688063"/>
              <a:gd name="T6" fmla="*/ 0 60000 65536"/>
              <a:gd name="T7" fmla="*/ 0 60000 65536"/>
              <a:gd name="T8" fmla="*/ 0 60000 65536"/>
              <a:gd name="T9" fmla="*/ 0 w 2906162"/>
              <a:gd name="T10" fmla="*/ 0 h 688063"/>
              <a:gd name="T11" fmla="*/ 0 w 2906162"/>
              <a:gd name="T12" fmla="*/ 688063 h 6880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06162" h="688063">
                <a:moveTo>
                  <a:pt x="2906162" y="688063"/>
                </a:moveTo>
                <a:cubicBezTo>
                  <a:pt x="2437645" y="605073"/>
                  <a:pt x="1969128" y="522083"/>
                  <a:pt x="1484768" y="407406"/>
                </a:cubicBezTo>
                <a:cubicBezTo>
                  <a:pt x="1000408" y="292729"/>
                  <a:pt x="500204" y="146364"/>
                  <a:pt x="0" y="0"/>
                </a:cubicBezTo>
              </a:path>
            </a:pathLst>
          </a:custGeom>
          <a:noFill/>
          <a:ln w="19050" algn="ctr">
            <a:solidFill>
              <a:srgbClr val="0000FF"/>
            </a:solidFill>
            <a:prstDash val="sysDash"/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7" name="Полилиния 66">
            <a:extLst>
              <a:ext uri="{FF2B5EF4-FFF2-40B4-BE49-F238E27FC236}">
                <a16:creationId xmlns:a16="http://schemas.microsoft.com/office/drawing/2014/main" id="{F6800470-0F27-4F50-8C5F-F853D59A5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6" y="4046538"/>
            <a:ext cx="2759075" cy="696912"/>
          </a:xfrm>
          <a:custGeom>
            <a:avLst/>
            <a:gdLst>
              <a:gd name="T0" fmla="*/ 2487394 w 2906162"/>
              <a:gd name="T1" fmla="*/ 715421 h 688063"/>
              <a:gd name="T2" fmla="*/ 1270819 w 2906162"/>
              <a:gd name="T3" fmla="*/ 423605 h 688063"/>
              <a:gd name="T4" fmla="*/ 0 w 2906162"/>
              <a:gd name="T5" fmla="*/ 0 h 688063"/>
              <a:gd name="T6" fmla="*/ 0 60000 65536"/>
              <a:gd name="T7" fmla="*/ 0 60000 65536"/>
              <a:gd name="T8" fmla="*/ 0 60000 65536"/>
              <a:gd name="T9" fmla="*/ 0 w 2906162"/>
              <a:gd name="T10" fmla="*/ 0 h 688063"/>
              <a:gd name="T11" fmla="*/ 2906162 w 2906162"/>
              <a:gd name="T12" fmla="*/ 688063 h 6880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06162" h="688063">
                <a:moveTo>
                  <a:pt x="2906162" y="688063"/>
                </a:moveTo>
                <a:cubicBezTo>
                  <a:pt x="2437645" y="605073"/>
                  <a:pt x="1969128" y="522083"/>
                  <a:pt x="1484768" y="407406"/>
                </a:cubicBezTo>
                <a:cubicBezTo>
                  <a:pt x="1000408" y="292729"/>
                  <a:pt x="500204" y="146364"/>
                  <a:pt x="0" y="0"/>
                </a:cubicBezTo>
              </a:path>
            </a:pathLst>
          </a:custGeom>
          <a:noFill/>
          <a:ln w="19050" algn="ctr">
            <a:solidFill>
              <a:srgbClr val="0000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BE7C6F99-CA74-4ED2-997D-A846336FF7C5}"/>
              </a:ext>
            </a:extLst>
          </p:cNvPr>
          <p:cNvSpPr/>
          <p:nvPr/>
        </p:nvSpPr>
        <p:spPr bwMode="auto">
          <a:xfrm>
            <a:off x="2068513" y="5522914"/>
            <a:ext cx="1592262" cy="458787"/>
          </a:xfrm>
          <a:prstGeom prst="rect">
            <a:avLst/>
          </a:prstGeom>
          <a:solidFill>
            <a:srgbClr val="66FF66"/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/>
              <a:t>2 </a:t>
            </a:r>
            <a:r>
              <a:rPr lang="ru-RU" altLang="ru-RU" sz="2400"/>
              <a:t>бидона</a:t>
            </a: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7639F28D-72D2-429E-93FF-836882C83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5505451"/>
            <a:ext cx="11064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 + 5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grpSp>
        <p:nvGrpSpPr>
          <p:cNvPr id="3" name="Группа 69">
            <a:extLst>
              <a:ext uri="{FF2B5EF4-FFF2-40B4-BE49-F238E27FC236}">
                <a16:creationId xmlns:a16="http://schemas.microsoft.com/office/drawing/2014/main" id="{6B5B071B-2035-40C9-946C-7A5935C26477}"/>
              </a:ext>
            </a:extLst>
          </p:cNvPr>
          <p:cNvGrpSpPr>
            <a:grpSpLocks/>
          </p:cNvGrpSpPr>
          <p:nvPr/>
        </p:nvGrpSpPr>
        <p:grpSpPr bwMode="auto">
          <a:xfrm>
            <a:off x="4992688" y="5449889"/>
            <a:ext cx="5408612" cy="663575"/>
            <a:chOff x="566061" y="5585407"/>
            <a:chExt cx="5521306" cy="663575"/>
          </a:xfrm>
        </p:grpSpPr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62294E58-3104-4EC5-9B17-ACC04286B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787" y="5691769"/>
              <a:ext cx="5054580" cy="461963"/>
            </a:xfrm>
            <a:prstGeom prst="rect">
              <a:avLst/>
            </a:prstGeom>
            <a:solidFill>
              <a:srgbClr val="D1D1FF"/>
            </a:solidFill>
            <a:ln w="254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ru-RU" altLang="ru-RU" sz="2400"/>
                <a:t>   Похоже на алгоритм Дейкстры!</a:t>
              </a:r>
              <a:endParaRPr lang="ru-RU" altLang="ru-RU" sz="2200"/>
            </a:p>
          </p:txBody>
        </p:sp>
        <p:sp>
          <p:nvSpPr>
            <p:cNvPr id="72" name="Oval 7">
              <a:extLst>
                <a:ext uri="{FF2B5EF4-FFF2-40B4-BE49-F238E27FC236}">
                  <a16:creationId xmlns:a16="http://schemas.microsoft.com/office/drawing/2014/main" id="{508C6001-02D8-4628-85D3-5725172A3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61" y="5585407"/>
              <a:ext cx="661195" cy="663575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4400" dirty="0">
                  <a:solidFill>
                    <a:schemeClr val="bg1"/>
                  </a:solidFill>
                  <a:latin typeface="Arial Black" pitchFamily="34" charset="0"/>
                </a:rPr>
                <a:t>!</a:t>
              </a:r>
              <a:endParaRPr lang="ru-RU" sz="4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9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4" grpId="2" animBg="1"/>
      <p:bldP spid="54" grpId="3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8" grpId="2" animBg="1"/>
      <p:bldP spid="58" grpId="3" animBg="1"/>
      <p:bldP spid="59" grpId="0" animBg="1"/>
      <p:bldP spid="59" grpId="1" animBg="1"/>
      <p:bldP spid="60" grpId="0" animBg="1"/>
      <p:bldP spid="60" grpId="1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>
            <a:extLst>
              <a:ext uri="{FF2B5EF4-FFF2-40B4-BE49-F238E27FC236}">
                <a16:creationId xmlns:a16="http://schemas.microsoft.com/office/drawing/2014/main" id="{ED48A43D-ED40-47A0-AD0D-99B830629A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5150" y="301625"/>
            <a:ext cx="8375650" cy="471488"/>
          </a:xfrm>
        </p:spPr>
        <p:txBody>
          <a:bodyPr>
            <a:normAutofit fontScale="90000"/>
          </a:bodyPr>
          <a:lstStyle/>
          <a:p>
            <a:pPr algn="l"/>
            <a:r>
              <a:rPr lang="ru-RU" altLang="ru-RU" sz="3000" b="1" dirty="0"/>
              <a:t>Выдача сдачи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27F6F3BC-2C2E-45F5-916E-AB120CF1C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978604"/>
            <a:ext cx="84375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 marL="361950" indent="-3619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2400" i="1" dirty="0">
                <a:cs typeface="Times New Roman" panose="02020603050405020304" pitchFamily="18" charset="0"/>
              </a:rPr>
              <a:t>Задача</a:t>
            </a:r>
            <a:r>
              <a:rPr lang="ru-RU" altLang="ru-RU" sz="2400" dirty="0">
                <a:cs typeface="Times New Roman" panose="02020603050405020304" pitchFamily="18" charset="0"/>
              </a:rPr>
              <a:t>. Сколькими различными способами можно выдать сдачу размером </a:t>
            </a:r>
            <a:r>
              <a:rPr lang="ru-RU" altLang="ru-RU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ru-RU" altLang="ru-RU" sz="2400" dirty="0">
                <a:cs typeface="Times New Roman" panose="02020603050405020304" pitchFamily="18" charset="0"/>
              </a:rPr>
              <a:t> копеек, если есть монеты достоинством 1, 5, 15, 20 копеек. </a:t>
            </a:r>
          </a:p>
        </p:txBody>
      </p:sp>
      <p:pic>
        <p:nvPicPr>
          <p:cNvPr id="24585" name="Picture 14" descr="&amp;YUcy;&amp;bcy;&amp;icy;&amp;lcy;&amp;iecy;&amp;jcy;&amp;ncy;&amp;ycy;&amp;iecy; &amp;mcy;&amp;ocy;&amp;ncy;&amp;iecy;&amp;tcy;&amp;ycy; 10 &amp;rcy;&amp;ucy;&amp;bcy;&amp;lcy;&amp;iecy;&amp;jcy;">
            <a:extLst>
              <a:ext uri="{FF2B5EF4-FFF2-40B4-BE49-F238E27FC236}">
                <a16:creationId xmlns:a16="http://schemas.microsoft.com/office/drawing/2014/main" id="{5F1041DD-E340-4CEC-82B3-DB023B641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6" y="2063751"/>
            <a:ext cx="2346325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3A6202-69C0-4179-92D4-3A71CFAE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92" y="1275396"/>
            <a:ext cx="2803208" cy="52775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A8B7F-1AB2-43F2-96F8-13ED57C1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9" y="169883"/>
            <a:ext cx="6389162" cy="4999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30998C-BC0E-4441-8B00-A618E2553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16" y="669798"/>
            <a:ext cx="305436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39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4956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6207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1785</TotalTime>
  <Words>1174</Words>
  <Application>Microsoft Office PowerPoint</Application>
  <PresentationFormat>Широкоэкранный</PresentationFormat>
  <Paragraphs>220</Paragraphs>
  <Slides>91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8" baseType="lpstr">
      <vt:lpstr>Arial</vt:lpstr>
      <vt:lpstr>Arial Black</vt:lpstr>
      <vt:lpstr>Calibri</vt:lpstr>
      <vt:lpstr>Calibri Light</vt:lpstr>
      <vt:lpstr>Courier New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Оптимальное решение</vt:lpstr>
      <vt:lpstr>Оптимальное решение</vt:lpstr>
      <vt:lpstr>Оптимальное решение (бидоны)</vt:lpstr>
      <vt:lpstr>Выдача сдачи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graph?</dc:title>
  <dc:creator>Levonog</dc:creator>
  <cp:lastModifiedBy>admin</cp:lastModifiedBy>
  <cp:revision>104</cp:revision>
  <dcterms:created xsi:type="dcterms:W3CDTF">2021-07-10T19:33:53Z</dcterms:created>
  <dcterms:modified xsi:type="dcterms:W3CDTF">2022-11-09T13:20:54Z</dcterms:modified>
</cp:coreProperties>
</file>